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14" autoAdjust="0"/>
  </p:normalViewPr>
  <p:slideViewPr>
    <p:cSldViewPr>
      <p:cViewPr>
        <p:scale>
          <a:sx n="78" d="100"/>
          <a:sy n="78" d="100"/>
        </p:scale>
        <p:origin x="-7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438452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Tonite, we are going to walk through a great hands on activity for teaching </a:t>
            </a:r>
            <a:r>
              <a:rPr lang="en" dirty="0" smtClean="0"/>
              <a:t>components</a:t>
            </a:r>
            <a:r>
              <a:rPr lang="en" baseline="0" dirty="0" smtClean="0"/>
              <a:t> of the topic of </a:t>
            </a:r>
            <a:r>
              <a:rPr lang="en" dirty="0" smtClean="0"/>
              <a:t>evolution </a:t>
            </a:r>
            <a:r>
              <a:rPr lang="en" dirty="0"/>
              <a:t>in the classroom. This phrase alone conjures up many different images for every person in the room. </a:t>
            </a:r>
            <a:r>
              <a:rPr lang="en" dirty="0" smtClean="0"/>
              <a:t>One of the most difficult things about this topic, for me as a teacher,</a:t>
            </a:r>
            <a:r>
              <a:rPr lang="en" baseline="0" dirty="0" smtClean="0"/>
              <a:t> was how intangible it can be for students, and how many misconceptions there are associated with the topic. </a:t>
            </a:r>
            <a:r>
              <a:rPr lang="en" dirty="0" smtClean="0"/>
              <a:t>  </a:t>
            </a:r>
            <a:r>
              <a:rPr lang="en" dirty="0"/>
              <a:t>The </a:t>
            </a:r>
            <a:r>
              <a:rPr lang="en" dirty="0" smtClean="0"/>
              <a:t>presentation is a hands on approach to a lab,</a:t>
            </a:r>
            <a:r>
              <a:rPr lang="en" baseline="0" dirty="0" smtClean="0"/>
              <a:t> and we will present </a:t>
            </a:r>
            <a:r>
              <a:rPr lang="en" dirty="0" smtClean="0"/>
              <a:t>a </a:t>
            </a:r>
            <a:r>
              <a:rPr lang="en" dirty="0"/>
              <a:t>mix of what do you as the teacher need to consider if you want to take this activity home, and to have you be a student for part of the experience. Our goal by doing this is so that you can experience the process and have a chance to ask questions that hopefully will help you teach this and consider it from your students perspective. </a:t>
            </a:r>
            <a:r>
              <a:rPr lang="en-US" dirty="0" smtClean="0"/>
              <a:t>F</a:t>
            </a:r>
            <a:r>
              <a:rPr lang="en" dirty="0" smtClean="0"/>
              <a:t>or</a:t>
            </a:r>
            <a:r>
              <a:rPr lang="en" baseline="0" dirty="0" smtClean="0"/>
              <a:t> some this may seem a complex procedure, but there is a repetition once you get in the groove. </a:t>
            </a:r>
            <a:r>
              <a:rPr lang="en" dirty="0" smtClean="0"/>
              <a:t>  </a:t>
            </a:r>
            <a:r>
              <a:rPr lang="en" dirty="0"/>
              <a:t>Slide color coding (green = student actions; purple = teacher background info) </a:t>
            </a:r>
          </a:p>
          <a:p>
            <a:pPr lvl="0">
              <a:spcBef>
                <a:spcPts val="0"/>
              </a:spcBef>
              <a:buNone/>
            </a:pPr>
            <a:r>
              <a:rPr lang="en" dirty="0" smtClean="0"/>
              <a:t>The packet is a quick look at some of the materials</a:t>
            </a:r>
            <a:r>
              <a:rPr lang="en" baseline="0" dirty="0" smtClean="0"/>
              <a:t> we have developed and includes: </a:t>
            </a:r>
            <a:r>
              <a:rPr lang="en" dirty="0" smtClean="0"/>
              <a:t>have </a:t>
            </a:r>
            <a:r>
              <a:rPr lang="en" dirty="0"/>
              <a:t>teacher information on the first 5 pages, examples of student lab sheets on pages 6-11; An NGSS connections chart following page 11; the equipment list, and lastly your lab sheet for tonite as the last page.  We are going to start there, so, if it makes it easier, please feel free to rip that last page off :) </a:t>
            </a:r>
            <a:endParaRPr lang="en" dirty="0" smtClean="0"/>
          </a:p>
          <a:p>
            <a:pPr lvl="0">
              <a:spcBef>
                <a:spcPts val="0"/>
              </a:spcBef>
              <a:buNone/>
            </a:pPr>
            <a:r>
              <a:rPr lang="en" dirty="0" smtClean="0"/>
              <a:t>We are going to give you an</a:t>
            </a:r>
            <a:r>
              <a:rPr lang="en" baseline="0" dirty="0" smtClean="0"/>
              <a:t> overview of a project that we think is ve</a:t>
            </a:r>
            <a:r>
              <a:rPr lang="en-US" baseline="0" dirty="0" err="1" smtClean="0"/>
              <a:t>ry</a:t>
            </a:r>
            <a:r>
              <a:rPr lang="en" baseline="0" dirty="0" smtClean="0"/>
              <a:t> worthwhile, and can be a great addition to your classroom ----- if you are ready to jump in. </a:t>
            </a: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Refer to what was great, what was a surprise, and what did we learn (condensation on plates, smaller aliquots, variety of morphology, selection of too large specimen from original ancestor plates, etc)  All great things to discuss, and have students analyze their methods, and how it still all relates back to normal in the world, normal in science.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upper division science classes, this can be a foundational process in which many topics are covered. For example the timeline of Evolution as a conversation goes much further back than most students understand, as far back at 300 BC. (Zeno, Epicurus, Al Jahiz, Augustine, etc) </a:t>
            </a:r>
          </a:p>
          <a:p>
            <a:pPr lvl="0">
              <a:spcBef>
                <a:spcPts val="0"/>
              </a:spcBef>
              <a:buNone/>
            </a:pPr>
            <a:r>
              <a:rPr lang="en"/>
              <a:t>Conversations about evolution of  single celled organisms, from early protobionts to current cell structures and differentiated functions, which then leads to RNA and DNA conversations, reproduction/ replication issues (translocation, deletion, insertions);  classification, diversity.</a:t>
            </a:r>
          </a:p>
          <a:p>
            <a:pPr lvl="0">
              <a:spcBef>
                <a:spcPts val="0"/>
              </a:spcBef>
              <a:buNone/>
            </a:pPr>
            <a:r>
              <a:rPr lang="en"/>
              <a:t>So many topics can be covered before, during and reflected back on from this particular lab as a foundation.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See the materials list in your notepacket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We would like to lead you through this as a student first, and then take the teacher questions re: implementation later please bear with us as we go</a:t>
            </a:r>
            <a:r>
              <a:rPr lang="en" dirty="0" smtClean="0"/>
              <a:t>.  Our</a:t>
            </a:r>
            <a:r>
              <a:rPr lang="en" baseline="0" dirty="0" smtClean="0"/>
              <a:t> big goal is that more teachers feel like this is a protocol that they can access and feel good about its use in the classroom. </a:t>
            </a: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This activity has a number of complexities.  It is our belief that taking the time to do this experiment with your students will offer a cornerstone to many topics covered in biology classrooms with visual results that the students were part of, and can see how diversity occurs in a short period of time.  It offers many teachable moments about how important it can be to follow a procedure and develop good lab skills, or how all of the knowledge material relates to actual research science experiments that can be done by students; Maybe you prefer to operate from an inquiry approach - and are experimenting yourself with a blend of gently guided to full inquiry.  This procedure can be used to hit many points and engage students in authentic experiments with respect to evolution at an organism level and tie the information into many other topics or specific fields of scientific study.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Refer to lab sheets in back of student packets - </a:t>
            </a:r>
          </a:p>
          <a:p>
            <a:pPr lvl="0">
              <a:spcBef>
                <a:spcPts val="0"/>
              </a:spcBef>
              <a:buNone/>
            </a:pPr>
            <a:r>
              <a:rPr lang="en"/>
              <a:t>Pseudomonas is a large class of biofilm builders, a gram - aerobic bacteria, rod shaped, flagellated.  They are easy to culture, and inhabit a wide range of niches in our world. Some you may have heard of before: P.aeruginosa ( biofilm builder in the lungs, lowered immune system, human pathogen);  P. syringae is a plant pathogen;  a number of Pseudomonas strains are being used in bioremediation of environmental toxins; some we use to culture foods we eat; and P.flu typically is found in a symbiotic relationship with beets/Plant roots  as a fighter of other pathogens.  Pflu has been used in burn wards to treat MRSA as it produces its own antibiotics.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Ask participants to answer out loud, or jot down notes for later.</a:t>
            </a:r>
          </a:p>
          <a:p>
            <a:pPr lvl="0" rtl="0">
              <a:lnSpc>
                <a:spcPct val="115000"/>
              </a:lnSpc>
              <a:spcBef>
                <a:spcPts val="0"/>
              </a:spcBef>
              <a:buNone/>
            </a:pPr>
            <a:r>
              <a:rPr lang="en">
                <a:solidFill>
                  <a:schemeClr val="dk1"/>
                </a:solidFill>
              </a:rPr>
              <a:t>The intention of the pretest is to evaluate student misconceptions, and find a way to quantify that information before starting the experiment. Teachers use these tools for a variety of reasons, for this particular topic, it is useful to evaluate before and after knowledge of depth of understanding, as well as any changed answers after the experiment.  </a:t>
            </a:r>
          </a:p>
          <a:p>
            <a:pPr lvl="0" rtl="0">
              <a:lnSpc>
                <a:spcPct val="115000"/>
              </a:lnSpc>
              <a:spcBef>
                <a:spcPts val="0"/>
              </a:spcBef>
              <a:buClr>
                <a:schemeClr val="dk1"/>
              </a:buClr>
              <a:buSzPct val="100000"/>
              <a:buFont typeface="Arial"/>
              <a:buNone/>
            </a:pPr>
            <a:r>
              <a:rPr lang="en">
                <a:solidFill>
                  <a:schemeClr val="dk1"/>
                </a:solidFill>
              </a:rPr>
              <a:t>Identifying student misconceptions based on the key concepts of Evolution/ natural selection and where students may be in the continuum of naive vs experienced, were considered in the development of those questions. There is research that suggests it is equally important to identify students who are in the process of changing their understanding - there are some answers on the pre-test that allow for a mix of understanding or confusion. The other common misconception for students on the topic of evolution is causality, there are questions that offer students a chance to clarify for themselves what the cause and results are in the process. </a:t>
            </a:r>
          </a:p>
          <a:p>
            <a:pPr lvl="0" rtl="0">
              <a:lnSpc>
                <a:spcPct val="115000"/>
              </a:lnSpc>
              <a:spcBef>
                <a:spcPts val="0"/>
              </a:spcBef>
              <a:buClr>
                <a:schemeClr val="dk1"/>
              </a:buClr>
              <a:buSzPct val="100000"/>
              <a:buFont typeface="Arial"/>
              <a:buNone/>
            </a:pPr>
            <a:r>
              <a:rPr lang="en">
                <a:solidFill>
                  <a:schemeClr val="dk1"/>
                </a:solidFill>
              </a:rPr>
              <a:t>The questions have an intentional blend of the key concepts related to replication; variation; selection as well as definitions.  There are two questions that allow for open ended responses, that should be short sentence but long in ideas.  In order to explain a complex idea in a single sentence requires the students approach their answer from an analysis perspective. </a:t>
            </a: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These are items that are part of the digital package, contact Matt Heron for access, and reference your attendance at this workshop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Refer back to your lab sheets, and the lesson protocol in your packets: here is a brief overview of the experiment. Depending on your students previous knowledge, you may prefer to do this as open inquiry with use of a standard protocol, or guided inquiry.  Options for students to wander off the standard protocol are available and supported by the research, those options are obviously  up to you and your comfort with the protocol and experience of your students.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Doing is all part of the plan; please plan on trying each of the stations.  We will take about 20 mins to rotate around stations, before gathering back to wrap up this workshop.  Days of the protocol repeat, so learning the progression and skills will help class time and discussion facilitation rather than being overwhelmed by simply protocol.  Even days tend to be the more complex days, while odd days of the procedure offer time for discussion and tying in teachable moments, or major concepts.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pe_bgnPFHU"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youtube.com/watch?v=bRadiLXkqo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matthewherron.net/evolution-in-action."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matthewherron.net/evolution-in-action"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a/mcpsmt.org/forms/d/e/1FAIpQLSeVvsXlwk4Kcl2iOpuryaxXjJYmqvPkV3BRs5oFp5FBh0hQ2A/viewform"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assessment.aaas.org/topic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53"/>
        <p:cNvGrpSpPr/>
        <p:nvPr/>
      </p:nvGrpSpPr>
      <p:grpSpPr>
        <a:xfrm>
          <a:off x="0" y="0"/>
          <a:ext cx="0" cy="0"/>
          <a:chOff x="0" y="0"/>
          <a:chExt cx="0" cy="0"/>
        </a:xfrm>
      </p:grpSpPr>
      <p:pic>
        <p:nvPicPr>
          <p:cNvPr id="54" name="Shape 54" descr="20150713_150408.jpg"/>
          <p:cNvPicPr preferRelativeResize="0"/>
          <p:nvPr/>
        </p:nvPicPr>
        <p:blipFill rotWithShape="1">
          <a:blip r:embed="rId3">
            <a:alphaModFix amt="87000"/>
          </a:blip>
          <a:srcRect l="10391" r="5736"/>
          <a:stretch/>
        </p:blipFill>
        <p:spPr>
          <a:xfrm>
            <a:off x="4479450" y="100450"/>
            <a:ext cx="4074299" cy="2733675"/>
          </a:xfrm>
          <a:prstGeom prst="rect">
            <a:avLst/>
          </a:prstGeom>
          <a:noFill/>
          <a:ln>
            <a:noFill/>
          </a:ln>
        </p:spPr>
      </p:pic>
      <p:pic>
        <p:nvPicPr>
          <p:cNvPr id="55" name="Shape 55" descr="20150717_100923.jpg"/>
          <p:cNvPicPr preferRelativeResize="0"/>
          <p:nvPr/>
        </p:nvPicPr>
        <p:blipFill rotWithShape="1">
          <a:blip r:embed="rId4">
            <a:alphaModFix/>
          </a:blip>
          <a:srcRect l="16517" r="13879"/>
          <a:stretch/>
        </p:blipFill>
        <p:spPr>
          <a:xfrm>
            <a:off x="152400" y="152400"/>
            <a:ext cx="3009900" cy="2428875"/>
          </a:xfrm>
          <a:prstGeom prst="rect">
            <a:avLst/>
          </a:prstGeom>
          <a:noFill/>
          <a:ln>
            <a:noFill/>
          </a:ln>
        </p:spPr>
      </p:pic>
      <p:sp>
        <p:nvSpPr>
          <p:cNvPr id="56" name="Shape 56"/>
          <p:cNvSpPr txBox="1">
            <a:spLocks noGrp="1"/>
          </p:cNvSpPr>
          <p:nvPr>
            <p:ph type="ctrTitle"/>
          </p:nvPr>
        </p:nvSpPr>
        <p:spPr>
          <a:xfrm>
            <a:off x="220150" y="2277425"/>
            <a:ext cx="8520600" cy="1206300"/>
          </a:xfrm>
          <a:prstGeom prst="rect">
            <a:avLst/>
          </a:prstGeom>
        </p:spPr>
        <p:txBody>
          <a:bodyPr lIns="91425" tIns="91425" rIns="91425" bIns="91425" anchor="b" anchorCtr="0">
            <a:noAutofit/>
          </a:bodyPr>
          <a:lstStyle/>
          <a:p>
            <a:pPr lvl="0">
              <a:spcBef>
                <a:spcPts val="0"/>
              </a:spcBef>
              <a:buNone/>
            </a:pPr>
            <a:r>
              <a:rPr lang="en"/>
              <a:t>Teaching Evolution in Action</a:t>
            </a:r>
          </a:p>
        </p:txBody>
      </p:sp>
      <p:sp>
        <p:nvSpPr>
          <p:cNvPr id="57" name="Shape 57"/>
          <p:cNvSpPr txBox="1">
            <a:spLocks noGrp="1"/>
          </p:cNvSpPr>
          <p:nvPr>
            <p:ph type="subTitle" idx="1"/>
          </p:nvPr>
        </p:nvSpPr>
        <p:spPr>
          <a:xfrm>
            <a:off x="220150" y="3372000"/>
            <a:ext cx="8520600" cy="1532700"/>
          </a:xfrm>
          <a:prstGeom prst="rect">
            <a:avLst/>
          </a:prstGeom>
        </p:spPr>
        <p:txBody>
          <a:bodyPr lIns="91425" tIns="91425" rIns="91425" bIns="91425" anchor="t" anchorCtr="0">
            <a:noAutofit/>
          </a:bodyPr>
          <a:lstStyle/>
          <a:p>
            <a:pPr lvl="0">
              <a:spcBef>
                <a:spcPts val="0"/>
              </a:spcBef>
              <a:buNone/>
            </a:pPr>
            <a:r>
              <a:rPr lang="en"/>
              <a:t>Students learn microbiology lab skills, and have the opportunity to see organisms change in the course of a week long activity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a:spcBef>
                <a:spcPts val="0"/>
              </a:spcBef>
              <a:buNone/>
            </a:pPr>
            <a:endParaRPr/>
          </a:p>
        </p:txBody>
      </p:sp>
      <p:sp>
        <p:nvSpPr>
          <p:cNvPr id="119" name="Shape 119"/>
          <p:cNvSpPr txBox="1">
            <a:spLocks noGrp="1"/>
          </p:cNvSpPr>
          <p:nvPr>
            <p:ph type="subTitle" idx="1"/>
          </p:nvPr>
        </p:nvSpPr>
        <p:spPr>
          <a:xfrm>
            <a:off x="265500" y="2803075"/>
            <a:ext cx="4045200" cy="1235100"/>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txBox="1">
            <a:spLocks noGrp="1"/>
          </p:cNvSpPr>
          <p:nvPr>
            <p:ph type="body" idx="2"/>
          </p:nvPr>
        </p:nvSpPr>
        <p:spPr>
          <a:xfrm>
            <a:off x="4939500" y="724075"/>
            <a:ext cx="3837000" cy="3695100"/>
          </a:xfrm>
          <a:prstGeom prst="rect">
            <a:avLst/>
          </a:prstGeom>
        </p:spPr>
        <p:txBody>
          <a:bodyPr lIns="91425" tIns="91425" rIns="91425" bIns="91425" anchor="ctr" anchorCtr="0">
            <a:noAutofit/>
          </a:bodyPr>
          <a:lstStyle/>
          <a:p>
            <a:pPr lvl="0">
              <a:spcBef>
                <a:spcPts val="0"/>
              </a:spcBef>
              <a:buNone/>
            </a:pPr>
            <a:endParaRPr/>
          </a:p>
        </p:txBody>
      </p:sp>
      <p:pic>
        <p:nvPicPr>
          <p:cNvPr id="121" name="Shape 121"/>
          <p:cNvPicPr preferRelativeResize="0"/>
          <p:nvPr/>
        </p:nvPicPr>
        <p:blipFill>
          <a:blip r:embed="rId3">
            <a:alphaModFix/>
          </a:blip>
          <a:stretch>
            <a:fillRect/>
          </a:stretch>
        </p:blipFill>
        <p:spPr>
          <a:xfrm>
            <a:off x="6336174" y="90050"/>
            <a:ext cx="2743730" cy="4115595"/>
          </a:xfrm>
          <a:prstGeom prst="rect">
            <a:avLst/>
          </a:prstGeom>
          <a:noFill/>
          <a:ln>
            <a:noFill/>
          </a:ln>
        </p:spPr>
      </p:pic>
      <p:pic>
        <p:nvPicPr>
          <p:cNvPr id="122" name="Shape 122"/>
          <p:cNvPicPr preferRelativeResize="0"/>
          <p:nvPr/>
        </p:nvPicPr>
        <p:blipFill>
          <a:blip r:embed="rId4">
            <a:alphaModFix/>
          </a:blip>
          <a:stretch>
            <a:fillRect/>
          </a:stretch>
        </p:blipFill>
        <p:spPr>
          <a:xfrm>
            <a:off x="56275" y="0"/>
            <a:ext cx="2678750" cy="4018125"/>
          </a:xfrm>
          <a:prstGeom prst="rect">
            <a:avLst/>
          </a:prstGeom>
          <a:noFill/>
          <a:ln>
            <a:noFill/>
          </a:ln>
        </p:spPr>
      </p:pic>
      <p:pic>
        <p:nvPicPr>
          <p:cNvPr id="123" name="Shape 123"/>
          <p:cNvPicPr preferRelativeResize="0"/>
          <p:nvPr/>
        </p:nvPicPr>
        <p:blipFill rotWithShape="1">
          <a:blip r:embed="rId5">
            <a:alphaModFix/>
          </a:blip>
          <a:srcRect l="18111" r="19023"/>
          <a:stretch/>
        </p:blipFill>
        <p:spPr>
          <a:xfrm>
            <a:off x="2847475" y="90050"/>
            <a:ext cx="2824995" cy="2995750"/>
          </a:xfrm>
          <a:prstGeom prst="rect">
            <a:avLst/>
          </a:prstGeom>
          <a:noFill/>
          <a:ln>
            <a:noFill/>
          </a:ln>
        </p:spPr>
      </p:pic>
      <p:pic>
        <p:nvPicPr>
          <p:cNvPr id="124" name="Shape 124" descr="_DSC2612.JPG"/>
          <p:cNvPicPr preferRelativeResize="0"/>
          <p:nvPr/>
        </p:nvPicPr>
        <p:blipFill>
          <a:blip r:embed="rId6">
            <a:alphaModFix/>
          </a:blip>
          <a:stretch>
            <a:fillRect/>
          </a:stretch>
        </p:blipFill>
        <p:spPr>
          <a:xfrm>
            <a:off x="4731750" y="1887375"/>
            <a:ext cx="2288500" cy="3432780"/>
          </a:xfrm>
          <a:prstGeom prst="rect">
            <a:avLst/>
          </a:prstGeom>
          <a:noFill/>
          <a:ln>
            <a:noFill/>
          </a:ln>
        </p:spPr>
      </p:pic>
      <p:pic>
        <p:nvPicPr>
          <p:cNvPr id="125" name="Shape 125"/>
          <p:cNvPicPr preferRelativeResize="0"/>
          <p:nvPr/>
        </p:nvPicPr>
        <p:blipFill rotWithShape="1">
          <a:blip r:embed="rId7">
            <a:alphaModFix/>
          </a:blip>
          <a:srcRect l="18791"/>
          <a:stretch/>
        </p:blipFill>
        <p:spPr>
          <a:xfrm>
            <a:off x="1850473" y="3000954"/>
            <a:ext cx="2824995" cy="231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1000"/>
                                        <p:tgtEl>
                                          <p:spTgt spid="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92400"/>
            <a:ext cx="2808000" cy="755700"/>
          </a:xfrm>
          <a:prstGeom prst="rect">
            <a:avLst/>
          </a:prstGeom>
        </p:spPr>
        <p:txBody>
          <a:bodyPr lIns="91425" tIns="91425" rIns="91425" bIns="91425" anchor="b" anchorCtr="0">
            <a:noAutofit/>
          </a:bodyPr>
          <a:lstStyle/>
          <a:p>
            <a:pPr lvl="0">
              <a:spcBef>
                <a:spcPts val="0"/>
              </a:spcBef>
              <a:buNone/>
            </a:pPr>
            <a:r>
              <a:rPr lang="en"/>
              <a:t>And NOW…...</a:t>
            </a:r>
          </a:p>
        </p:txBody>
      </p:sp>
      <p:sp>
        <p:nvSpPr>
          <p:cNvPr id="131" name="Shape 131"/>
          <p:cNvSpPr txBox="1">
            <a:spLocks noGrp="1"/>
          </p:cNvSpPr>
          <p:nvPr>
            <p:ph type="body" idx="1"/>
          </p:nvPr>
        </p:nvSpPr>
        <p:spPr>
          <a:xfrm>
            <a:off x="311700" y="1103500"/>
            <a:ext cx="3339000" cy="3909000"/>
          </a:xfrm>
          <a:prstGeom prst="rect">
            <a:avLst/>
          </a:prstGeom>
        </p:spPr>
        <p:txBody>
          <a:bodyPr lIns="91425" tIns="91425" rIns="91425" bIns="91425" anchor="t" anchorCtr="0">
            <a:noAutofit/>
          </a:bodyPr>
          <a:lstStyle/>
          <a:p>
            <a:pPr lvl="0">
              <a:spcBef>
                <a:spcPts val="0"/>
              </a:spcBef>
              <a:buNone/>
            </a:pPr>
            <a:r>
              <a:rPr lang="en" sz="1800"/>
              <a:t>As you move among the stations, keep in mind the experiment has an order, but you are free to go where ever best meets your needs.</a:t>
            </a:r>
          </a:p>
          <a:p>
            <a:pPr lvl="0">
              <a:spcBef>
                <a:spcPts val="0"/>
              </a:spcBef>
              <a:buNone/>
            </a:pPr>
            <a:r>
              <a:rPr lang="en" sz="1800"/>
              <a:t>Please jot down questions you have as you go. We will end with a question/answer time, as well as our experiences with this project.</a:t>
            </a:r>
          </a:p>
        </p:txBody>
      </p:sp>
      <p:sp>
        <p:nvSpPr>
          <p:cNvPr id="132" name="Shape 132"/>
          <p:cNvSpPr txBox="1"/>
          <p:nvPr/>
        </p:nvSpPr>
        <p:spPr>
          <a:xfrm>
            <a:off x="4445700" y="720325"/>
            <a:ext cx="4085400" cy="1789500"/>
          </a:xfrm>
          <a:prstGeom prst="rect">
            <a:avLst/>
          </a:prstGeom>
          <a:noFill/>
          <a:ln>
            <a:noFill/>
          </a:ln>
        </p:spPr>
        <p:txBody>
          <a:bodyPr lIns="91425" tIns="91425" rIns="91425" bIns="91425" anchor="t" anchorCtr="0">
            <a:noAutofit/>
          </a:bodyPr>
          <a:lstStyle/>
          <a:p>
            <a:pPr lvl="0">
              <a:spcBef>
                <a:spcPts val="0"/>
              </a:spcBef>
              <a:buNone/>
            </a:pPr>
            <a:r>
              <a:rPr lang="en"/>
              <a:t>Videos can be useful resources, here are a few that relate to this lab.  Here are some available on Utube: </a:t>
            </a:r>
          </a:p>
          <a:p>
            <a:pPr lvl="0">
              <a:spcBef>
                <a:spcPts val="0"/>
              </a:spcBef>
              <a:buNone/>
            </a:pPr>
            <a:endParaRPr/>
          </a:p>
          <a:p>
            <a:pPr lvl="0">
              <a:spcBef>
                <a:spcPts val="0"/>
              </a:spcBef>
              <a:buNone/>
            </a:pPr>
            <a:r>
              <a:rPr lang="en" u="sng">
                <a:solidFill>
                  <a:schemeClr val="hlink"/>
                </a:solidFill>
                <a:hlinkClick r:id="rId3"/>
              </a:rPr>
              <a:t>Series dilution</a:t>
            </a:r>
          </a:p>
          <a:p>
            <a:pPr lvl="0">
              <a:spcBef>
                <a:spcPts val="0"/>
              </a:spcBef>
              <a:buNone/>
            </a:pPr>
            <a:endParaRPr/>
          </a:p>
          <a:p>
            <a:pPr lvl="0">
              <a:spcBef>
                <a:spcPts val="0"/>
              </a:spcBef>
              <a:buNone/>
            </a:pPr>
            <a:r>
              <a:rPr lang="en" u="sng">
                <a:solidFill>
                  <a:schemeClr val="hlink"/>
                </a:solidFill>
                <a:hlinkClick r:id="rId4"/>
              </a:rPr>
              <a:t>Aseptic technique</a:t>
            </a:r>
          </a:p>
          <a:p>
            <a:pPr lvl="0">
              <a:spcBef>
                <a:spcPts val="0"/>
              </a:spcBef>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What to expect: </a:t>
            </a:r>
          </a:p>
        </p:txBody>
      </p:sp>
      <p:sp>
        <p:nvSpPr>
          <p:cNvPr id="138" name="Shape 138"/>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a:spcBef>
                <a:spcPts val="0"/>
              </a:spcBef>
              <a:buNone/>
            </a:pPr>
            <a:r>
              <a:rPr lang="en" sz="1800"/>
              <a:t>As in all science endeavors, there will be times that things work perfectly.  There will also be times when, ……</a:t>
            </a:r>
          </a:p>
          <a:p>
            <a:pPr lvl="0">
              <a:spcBef>
                <a:spcPts val="0"/>
              </a:spcBef>
              <a:buNone/>
            </a:pPr>
            <a:r>
              <a:rPr lang="en" sz="1800"/>
              <a:t>Are you the teacher that considers that a teachable moment?</a:t>
            </a:r>
          </a:p>
        </p:txBody>
      </p:sp>
      <p:pic>
        <p:nvPicPr>
          <p:cNvPr id="139" name="Shape 139"/>
          <p:cNvPicPr preferRelativeResize="0"/>
          <p:nvPr/>
        </p:nvPicPr>
        <p:blipFill rotWithShape="1">
          <a:blip r:embed="rId3">
            <a:alphaModFix/>
          </a:blip>
          <a:srcRect l="17796" t="12352" r="27510" b="20033"/>
          <a:stretch/>
        </p:blipFill>
        <p:spPr>
          <a:xfrm>
            <a:off x="6133924" y="416425"/>
            <a:ext cx="2318525" cy="2149699"/>
          </a:xfrm>
          <a:prstGeom prst="rect">
            <a:avLst/>
          </a:prstGeom>
          <a:noFill/>
          <a:ln>
            <a:noFill/>
          </a:ln>
        </p:spPr>
      </p:pic>
      <p:pic>
        <p:nvPicPr>
          <p:cNvPr id="140" name="Shape 140"/>
          <p:cNvPicPr preferRelativeResize="0"/>
          <p:nvPr/>
        </p:nvPicPr>
        <p:blipFill rotWithShape="1">
          <a:blip r:embed="rId4">
            <a:alphaModFix/>
          </a:blip>
          <a:srcRect l="10778" r="17076"/>
          <a:stretch/>
        </p:blipFill>
        <p:spPr>
          <a:xfrm>
            <a:off x="5745724" y="2652988"/>
            <a:ext cx="2807999" cy="2189282"/>
          </a:xfrm>
          <a:prstGeom prst="rect">
            <a:avLst/>
          </a:prstGeom>
          <a:noFill/>
          <a:ln>
            <a:noFill/>
          </a:ln>
        </p:spPr>
      </p:pic>
      <p:pic>
        <p:nvPicPr>
          <p:cNvPr id="141" name="Shape 141" descr="20150821_093910.jpg"/>
          <p:cNvPicPr preferRelativeResize="0"/>
          <p:nvPr/>
        </p:nvPicPr>
        <p:blipFill>
          <a:blip r:embed="rId5">
            <a:alphaModFix/>
          </a:blip>
          <a:stretch>
            <a:fillRect/>
          </a:stretch>
        </p:blipFill>
        <p:spPr>
          <a:xfrm rot="5400000">
            <a:off x="2504687" y="1618662"/>
            <a:ext cx="3856049" cy="217192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How to improve success:</a:t>
            </a:r>
          </a:p>
        </p:txBody>
      </p:sp>
      <p:sp>
        <p:nvSpPr>
          <p:cNvPr id="147" name="Shape 147"/>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sz="1800"/>
              <a:t>If you are not familiar with microbiological procedures - practice them before presenting to your students (show a video, have someone demo while you explain the process to students)</a:t>
            </a:r>
          </a:p>
          <a:p>
            <a:pPr lvl="0">
              <a:spcBef>
                <a:spcPts val="0"/>
              </a:spcBef>
              <a:buNone/>
            </a:pPr>
            <a:r>
              <a:rPr lang="en" sz="1800"/>
              <a:t>Give students a chance to practice a dry-run before working with the real organisms</a:t>
            </a:r>
          </a:p>
        </p:txBody>
      </p:sp>
      <p:sp>
        <p:nvSpPr>
          <p:cNvPr id="148" name="Shape 148"/>
          <p:cNvSpPr txBox="1">
            <a:spLocks noGrp="1"/>
          </p:cNvSpPr>
          <p:nvPr>
            <p:ph type="body" idx="2"/>
          </p:nvPr>
        </p:nvSpPr>
        <p:spPr>
          <a:xfrm>
            <a:off x="4832400" y="869775"/>
            <a:ext cx="3999900" cy="3925500"/>
          </a:xfrm>
          <a:prstGeom prst="rect">
            <a:avLst/>
          </a:prstGeom>
        </p:spPr>
        <p:txBody>
          <a:bodyPr lIns="91425" tIns="91425" rIns="91425" bIns="91425" anchor="t" anchorCtr="0">
            <a:noAutofit/>
          </a:bodyPr>
          <a:lstStyle/>
          <a:p>
            <a:pPr lvl="0">
              <a:spcBef>
                <a:spcPts val="0"/>
              </a:spcBef>
              <a:buNone/>
            </a:pPr>
            <a:r>
              <a:rPr lang="en" sz="1800"/>
              <a:t>Focus the procedure on the portion you are most invested in the students understanding: </a:t>
            </a:r>
          </a:p>
          <a:p>
            <a:pPr lvl="0">
              <a:spcBef>
                <a:spcPts val="0"/>
              </a:spcBef>
              <a:buNone/>
            </a:pPr>
            <a:r>
              <a:rPr lang="en" sz="1800"/>
              <a:t>- Procedure and lab skills</a:t>
            </a:r>
          </a:p>
          <a:p>
            <a:pPr lvl="0">
              <a:spcBef>
                <a:spcPts val="0"/>
              </a:spcBef>
              <a:buNone/>
            </a:pPr>
            <a:r>
              <a:rPr lang="en" sz="1800"/>
              <a:t>- Concepts and results</a:t>
            </a:r>
          </a:p>
          <a:p>
            <a:pPr lvl="0">
              <a:spcBef>
                <a:spcPts val="0"/>
              </a:spcBef>
              <a:buNone/>
            </a:pPr>
            <a:r>
              <a:rPr lang="en" sz="1800"/>
              <a:t>- Inquiry/ design/ and possible mixed results </a:t>
            </a:r>
          </a:p>
          <a:p>
            <a:pPr lvl="0">
              <a:spcBef>
                <a:spcPts val="0"/>
              </a:spcBef>
              <a:buNone/>
            </a:pPr>
            <a:r>
              <a:rPr lang="en" sz="1800"/>
              <a:t>- How long it really takes to do authentic research on this topic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10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1" end="1"/>
                                            </p:txEl>
                                          </p:spTgt>
                                        </p:tgtEl>
                                        <p:attrNameLst>
                                          <p:attrName>style.visibility</p:attrName>
                                        </p:attrNameLst>
                                      </p:cBhvr>
                                      <p:to>
                                        <p:strVal val="visible"/>
                                      </p:to>
                                    </p:set>
                                    <p:animEffect transition="in" filter="fade">
                                      <p:cBhvr>
                                        <p:cTn id="12" dur="1000"/>
                                        <p:tgtEl>
                                          <p:spTgt spid="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2" end="2"/>
                                            </p:txEl>
                                          </p:spTgt>
                                        </p:tgtEl>
                                        <p:attrNameLst>
                                          <p:attrName>style.visibility</p:attrName>
                                        </p:attrNameLst>
                                      </p:cBhvr>
                                      <p:to>
                                        <p:strVal val="visible"/>
                                      </p:to>
                                    </p:set>
                                    <p:animEffect transition="in" filter="fade">
                                      <p:cBhvr>
                                        <p:cTn id="17" dur="1000"/>
                                        <p:tgtEl>
                                          <p:spTgt spid="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xEl>
                                              <p:pRg st="3" end="3"/>
                                            </p:txEl>
                                          </p:spTgt>
                                        </p:tgtEl>
                                        <p:attrNameLst>
                                          <p:attrName>style.visibility</p:attrName>
                                        </p:attrNameLst>
                                      </p:cBhvr>
                                      <p:to>
                                        <p:strVal val="visible"/>
                                      </p:to>
                                    </p:set>
                                    <p:animEffect transition="in" filter="fade">
                                      <p:cBhvr>
                                        <p:cTn id="22" dur="1000"/>
                                        <p:tgtEl>
                                          <p:spTgt spid="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xEl>
                                              <p:pRg st="4" end="4"/>
                                            </p:txEl>
                                          </p:spTgt>
                                        </p:tgtEl>
                                        <p:attrNameLst>
                                          <p:attrName>style.visibility</p:attrName>
                                        </p:attrNameLst>
                                      </p:cBhvr>
                                      <p:to>
                                        <p:strVal val="visible"/>
                                      </p:to>
                                    </p:set>
                                    <p:animEffect transition="in" filter="fade">
                                      <p:cBhvr>
                                        <p:cTn id="27" dur="1000"/>
                                        <p:tgtEl>
                                          <p:spTgt spid="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Microbiology in the High School classroom:</a:t>
            </a:r>
          </a:p>
        </p:txBody>
      </p:sp>
      <p:sp>
        <p:nvSpPr>
          <p:cNvPr id="154" name="Shape 154"/>
          <p:cNvSpPr txBox="1">
            <a:spLocks noGrp="1"/>
          </p:cNvSpPr>
          <p:nvPr>
            <p:ph type="body" idx="1"/>
          </p:nvPr>
        </p:nvSpPr>
        <p:spPr>
          <a:xfrm>
            <a:off x="311700" y="1152475"/>
            <a:ext cx="4302900" cy="3882900"/>
          </a:xfrm>
          <a:prstGeom prst="rect">
            <a:avLst/>
          </a:prstGeom>
        </p:spPr>
        <p:txBody>
          <a:bodyPr lIns="91425" tIns="91425" rIns="91425" bIns="91425" anchor="t" anchorCtr="0">
            <a:noAutofit/>
          </a:bodyPr>
          <a:lstStyle/>
          <a:p>
            <a:pPr lvl="0">
              <a:spcBef>
                <a:spcPts val="0"/>
              </a:spcBef>
              <a:spcAft>
                <a:spcPts val="0"/>
              </a:spcAft>
              <a:buNone/>
            </a:pPr>
            <a:r>
              <a:rPr lang="en" sz="2400"/>
              <a:t>Concerns and solutions:</a:t>
            </a:r>
          </a:p>
          <a:p>
            <a:pPr marL="457200" lvl="0" indent="-342900" rtl="0">
              <a:spcBef>
                <a:spcPts val="0"/>
              </a:spcBef>
              <a:spcAft>
                <a:spcPts val="0"/>
              </a:spcAft>
              <a:buSzPct val="100000"/>
              <a:buChar char="-"/>
            </a:pPr>
            <a:r>
              <a:rPr lang="en" sz="1800"/>
              <a:t>Length of project and effectiveness of meeting the standards</a:t>
            </a:r>
          </a:p>
          <a:p>
            <a:pPr marL="457200" lvl="0" indent="-342900" rtl="0">
              <a:spcBef>
                <a:spcPts val="0"/>
              </a:spcBef>
              <a:spcAft>
                <a:spcPts val="0"/>
              </a:spcAft>
              <a:buSzPct val="100000"/>
              <a:buChar char="-"/>
            </a:pPr>
            <a:r>
              <a:rPr lang="en" sz="1800"/>
              <a:t>Access to materials **</a:t>
            </a:r>
          </a:p>
          <a:p>
            <a:pPr marL="457200" lvl="0" indent="-342900" rtl="0">
              <a:spcBef>
                <a:spcPts val="0"/>
              </a:spcBef>
              <a:spcAft>
                <a:spcPts val="0"/>
              </a:spcAft>
              <a:buSzPct val="100000"/>
              <a:buChar char="-"/>
            </a:pPr>
            <a:r>
              <a:rPr lang="en" sz="1800"/>
              <a:t>Awareness of developmental stages/ skills of students</a:t>
            </a:r>
          </a:p>
          <a:p>
            <a:pPr marL="457200" lvl="0" indent="-342900">
              <a:spcBef>
                <a:spcPts val="0"/>
              </a:spcBef>
              <a:spcAft>
                <a:spcPts val="0"/>
              </a:spcAft>
              <a:buSzPct val="100000"/>
              <a:buChar char="-"/>
            </a:pPr>
            <a:r>
              <a:rPr lang="en" sz="1800"/>
              <a:t>Use of the teachable moment that allows for more growth and questions leading to more depth in the topic.</a:t>
            </a:r>
          </a:p>
        </p:txBody>
      </p:sp>
      <p:sp>
        <p:nvSpPr>
          <p:cNvPr id="155" name="Shape 155"/>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r>
              <a:rPr lang="en" sz="1800"/>
              <a:t>Our goals: </a:t>
            </a:r>
          </a:p>
          <a:p>
            <a:pPr marL="457200" lvl="0" indent="-342900" rtl="0">
              <a:spcBef>
                <a:spcPts val="0"/>
              </a:spcBef>
              <a:buSzPct val="100000"/>
              <a:buChar char="-"/>
            </a:pPr>
            <a:r>
              <a:rPr lang="en" sz="1800"/>
              <a:t>To make this procedure accessible for use in the high school biology classroom</a:t>
            </a:r>
          </a:p>
          <a:p>
            <a:pPr marL="914400" lvl="1" indent="-342900" rtl="0">
              <a:spcBef>
                <a:spcPts val="0"/>
              </a:spcBef>
              <a:buSzPct val="100000"/>
              <a:buChar char="-"/>
            </a:pPr>
            <a:r>
              <a:rPr lang="en" sz="1800"/>
              <a:t>Materials</a:t>
            </a:r>
          </a:p>
          <a:p>
            <a:pPr marL="914400" lvl="1" indent="-342900" rtl="0">
              <a:spcBef>
                <a:spcPts val="0"/>
              </a:spcBef>
              <a:buSzPct val="100000"/>
              <a:buChar char="-"/>
            </a:pPr>
            <a:r>
              <a:rPr lang="en" sz="1800"/>
              <a:t>Procedural changes</a:t>
            </a:r>
          </a:p>
          <a:p>
            <a:pPr marL="914400" lvl="1" indent="-342900" rtl="0">
              <a:spcBef>
                <a:spcPts val="0"/>
              </a:spcBef>
              <a:buSzPct val="100000"/>
              <a:buChar char="-"/>
            </a:pPr>
            <a:r>
              <a:rPr lang="en" sz="1800"/>
              <a:t>time/ length consistent with end results or student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fade">
                                      <p:cBhvr>
                                        <p:cTn id="7" dur="1000"/>
                                        <p:tgtEl>
                                          <p:spTgt spid="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xEl>
                                              <p:pRg st="1" end="1"/>
                                            </p:txEl>
                                          </p:spTgt>
                                        </p:tgtEl>
                                        <p:attrNameLst>
                                          <p:attrName>style.visibility</p:attrName>
                                        </p:attrNameLst>
                                      </p:cBhvr>
                                      <p:to>
                                        <p:strVal val="visible"/>
                                      </p:to>
                                    </p:set>
                                    <p:animEffect transition="in" filter="fade">
                                      <p:cBhvr>
                                        <p:cTn id="12" dur="1000"/>
                                        <p:tgtEl>
                                          <p:spTgt spid="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xEl>
                                              <p:pRg st="2" end="2"/>
                                            </p:txEl>
                                          </p:spTgt>
                                        </p:tgtEl>
                                        <p:attrNameLst>
                                          <p:attrName>style.visibility</p:attrName>
                                        </p:attrNameLst>
                                      </p:cBhvr>
                                      <p:to>
                                        <p:strVal val="visible"/>
                                      </p:to>
                                    </p:set>
                                    <p:animEffect transition="in" filter="fade">
                                      <p:cBhvr>
                                        <p:cTn id="17" dur="1000"/>
                                        <p:tgtEl>
                                          <p:spTgt spid="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
                                            <p:txEl>
                                              <p:pRg st="3" end="3"/>
                                            </p:txEl>
                                          </p:spTgt>
                                        </p:tgtEl>
                                        <p:attrNameLst>
                                          <p:attrName>style.visibility</p:attrName>
                                        </p:attrNameLst>
                                      </p:cBhvr>
                                      <p:to>
                                        <p:strVal val="visible"/>
                                      </p:to>
                                    </p:set>
                                    <p:animEffect transition="in" filter="fade">
                                      <p:cBhvr>
                                        <p:cTn id="22" dur="1000"/>
                                        <p:tgtEl>
                                          <p:spTgt spid="1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4">
                                            <p:txEl>
                                              <p:pRg st="4" end="4"/>
                                            </p:txEl>
                                          </p:spTgt>
                                        </p:tgtEl>
                                        <p:attrNameLst>
                                          <p:attrName>style.visibility</p:attrName>
                                        </p:attrNameLst>
                                      </p:cBhvr>
                                      <p:to>
                                        <p:strVal val="visible"/>
                                      </p:to>
                                    </p:set>
                                    <p:animEffect transition="in" filter="fade">
                                      <p:cBhvr>
                                        <p:cTn id="27" dur="1000"/>
                                        <p:tgtEl>
                                          <p:spTgt spid="1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143000" y="421250"/>
            <a:ext cx="2808000" cy="755700"/>
          </a:xfrm>
          <a:prstGeom prst="rect">
            <a:avLst/>
          </a:prstGeom>
        </p:spPr>
        <p:txBody>
          <a:bodyPr lIns="91425" tIns="91425" rIns="91425" bIns="91425" anchor="b" anchorCtr="0">
            <a:noAutofit/>
          </a:bodyPr>
          <a:lstStyle/>
          <a:p>
            <a:pPr lvl="0">
              <a:spcBef>
                <a:spcPts val="0"/>
              </a:spcBef>
              <a:buNone/>
            </a:pPr>
            <a:r>
              <a:rPr lang="en" dirty="0"/>
              <a:t>Where can I get these materials? </a:t>
            </a:r>
          </a:p>
        </p:txBody>
      </p:sp>
      <p:sp>
        <p:nvSpPr>
          <p:cNvPr id="161" name="Shape 161"/>
          <p:cNvSpPr txBox="1">
            <a:spLocks noGrp="1"/>
          </p:cNvSpPr>
          <p:nvPr>
            <p:ph type="body" idx="1"/>
          </p:nvPr>
        </p:nvSpPr>
        <p:spPr>
          <a:xfrm>
            <a:off x="311700" y="1200150"/>
            <a:ext cx="3345900" cy="336885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400" dirty="0" smtClean="0"/>
              <a:t>Go looking in your department store room and see what you can find.  </a:t>
            </a:r>
            <a:endParaRPr lang="en-US" sz="2400" dirty="0"/>
          </a:p>
          <a:p>
            <a:pPr lvl="0">
              <a:lnSpc>
                <a:spcPct val="100000"/>
              </a:lnSpc>
              <a:spcBef>
                <a:spcPts val="0"/>
              </a:spcBef>
              <a:spcAft>
                <a:spcPts val="0"/>
              </a:spcAft>
              <a:buNone/>
            </a:pPr>
            <a:endParaRPr lang="en-US" sz="2400" dirty="0" smtClean="0"/>
          </a:p>
          <a:p>
            <a:pPr lvl="0">
              <a:lnSpc>
                <a:spcPct val="100000"/>
              </a:lnSpc>
              <a:spcBef>
                <a:spcPts val="0"/>
              </a:spcBef>
              <a:spcAft>
                <a:spcPts val="0"/>
              </a:spcAft>
              <a:buNone/>
            </a:pPr>
            <a:r>
              <a:rPr lang="en-US" sz="2400" dirty="0" smtClean="0"/>
              <a:t>If you want the digital materials:</a:t>
            </a:r>
          </a:p>
          <a:p>
            <a:pPr lvl="0">
              <a:lnSpc>
                <a:spcPct val="100000"/>
              </a:lnSpc>
              <a:spcBef>
                <a:spcPts val="0"/>
              </a:spcBef>
              <a:spcAft>
                <a:spcPts val="0"/>
              </a:spcAft>
              <a:buNone/>
            </a:pPr>
            <a:endParaRPr lang="en-US" sz="2400" dirty="0" smtClean="0"/>
          </a:p>
          <a:p>
            <a:pPr lvl="0">
              <a:lnSpc>
                <a:spcPct val="100000"/>
              </a:lnSpc>
              <a:spcBef>
                <a:spcPts val="0"/>
              </a:spcBef>
              <a:spcAft>
                <a:spcPts val="0"/>
              </a:spcAft>
              <a:buNone/>
            </a:pPr>
            <a:r>
              <a:rPr lang="en-US" sz="2400" dirty="0" smtClean="0"/>
              <a:t>If you need to go shopping: </a:t>
            </a:r>
            <a:endParaRPr lang="en" sz="2400" dirty="0"/>
          </a:p>
        </p:txBody>
      </p:sp>
      <p:sp>
        <p:nvSpPr>
          <p:cNvPr id="162" name="Shape 162"/>
          <p:cNvSpPr txBox="1"/>
          <p:nvPr/>
        </p:nvSpPr>
        <p:spPr>
          <a:xfrm>
            <a:off x="4276875" y="799100"/>
            <a:ext cx="4456800" cy="3466500"/>
          </a:xfrm>
          <a:prstGeom prst="rect">
            <a:avLst/>
          </a:prstGeom>
          <a:noFill/>
          <a:ln>
            <a:noFill/>
          </a:ln>
        </p:spPr>
        <p:txBody>
          <a:bodyPr lIns="91425" tIns="91425" rIns="91425" bIns="91425" anchor="t" anchorCtr="0">
            <a:noAutofit/>
          </a:bodyPr>
          <a:lstStyle/>
          <a:p>
            <a:pPr lvl="0">
              <a:spcBef>
                <a:spcPts val="0"/>
              </a:spcBef>
              <a:buNone/>
            </a:pPr>
            <a:r>
              <a:rPr lang="en" u="sng" dirty="0">
                <a:solidFill>
                  <a:schemeClr val="hlink"/>
                </a:solidFill>
                <a:hlinkClick r:id="rId3"/>
              </a:rPr>
              <a:t>Matt Heron lab - digital materials, access</a:t>
            </a:r>
          </a:p>
          <a:p>
            <a:pPr lvl="0">
              <a:spcBef>
                <a:spcPts val="0"/>
              </a:spcBef>
              <a:buNone/>
            </a:pPr>
            <a:endParaRPr dirty="0"/>
          </a:p>
          <a:p>
            <a:pPr lvl="0">
              <a:spcBef>
                <a:spcPts val="0"/>
              </a:spcBef>
              <a:buNone/>
            </a:pPr>
            <a:r>
              <a:rPr lang="en" b="1" dirty="0"/>
              <a:t>Equipment</a:t>
            </a:r>
            <a:r>
              <a:rPr lang="en" dirty="0"/>
              <a:t>: Carolina Biological; Flinn Scientific</a:t>
            </a:r>
          </a:p>
          <a:p>
            <a:pPr lvl="0">
              <a:spcBef>
                <a:spcPts val="0"/>
              </a:spcBef>
              <a:buNone/>
            </a:pPr>
            <a:endParaRPr dirty="0"/>
          </a:p>
          <a:p>
            <a:pPr lvl="0">
              <a:spcBef>
                <a:spcPts val="0"/>
              </a:spcBef>
              <a:buNone/>
            </a:pPr>
            <a:r>
              <a:rPr lang="en" b="1" dirty="0"/>
              <a:t>Unique materials</a:t>
            </a:r>
            <a:r>
              <a:rPr lang="en" dirty="0"/>
              <a:t>: styrene balls; Xgal for colormetrics</a:t>
            </a:r>
          </a:p>
          <a:p>
            <a:pPr lvl="0">
              <a:spcBef>
                <a:spcPts val="0"/>
              </a:spcBef>
              <a:buNone/>
            </a:pPr>
            <a:endParaRPr dirty="0"/>
          </a:p>
          <a:p>
            <a:pPr lvl="0">
              <a:spcBef>
                <a:spcPts val="0"/>
              </a:spcBef>
              <a:buNone/>
            </a:pPr>
            <a:endParaRPr dirty="0"/>
          </a:p>
          <a:p>
            <a:pPr lvl="0">
              <a:spcBef>
                <a:spcPts val="0"/>
              </a:spcBef>
              <a:buNone/>
            </a:pPr>
            <a:r>
              <a:rPr lang="en" b="1" dirty="0"/>
              <a:t>Autoclaving</a:t>
            </a:r>
            <a:r>
              <a:rPr lang="en" dirty="0"/>
              <a:t> is key to this protocol for best results</a:t>
            </a:r>
            <a:r>
              <a:rPr lang="en" dirty="0" smtClean="0"/>
              <a:t>.  </a:t>
            </a:r>
            <a:r>
              <a:rPr lang="en-US" dirty="0" smtClean="0"/>
              <a:t>T</a:t>
            </a:r>
            <a:r>
              <a:rPr lang="en" dirty="0" smtClean="0"/>
              <a:t>his is the one protocol that is mentioned in the teacher support materials, and not seen in the student pages, or sterilization protocol. </a:t>
            </a:r>
          </a:p>
          <a:p>
            <a:pPr lvl="0">
              <a:spcBef>
                <a:spcPts val="0"/>
              </a:spcBef>
              <a:buNone/>
            </a:pPr>
            <a:endParaRPr lang="en" dirty="0"/>
          </a:p>
          <a:p>
            <a:pPr lvl="0">
              <a:spcBef>
                <a:spcPts val="0"/>
              </a:spcBef>
              <a:buNone/>
            </a:pPr>
            <a:r>
              <a:rPr lang="en" b="1" dirty="0" smtClean="0"/>
              <a:t>Our dream was to make a trunk:   </a:t>
            </a:r>
            <a:endParaRPr lang="en"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a:spcBef>
                <a:spcPts val="0"/>
              </a:spcBef>
              <a:buNone/>
            </a:pPr>
            <a:r>
              <a:rPr lang="en"/>
              <a:t>Credits</a:t>
            </a:r>
          </a:p>
        </p:txBody>
      </p:sp>
      <p:sp>
        <p:nvSpPr>
          <p:cNvPr id="168" name="Shape 168"/>
          <p:cNvSpPr txBox="1">
            <a:spLocks noGrp="1"/>
          </p:cNvSpPr>
          <p:nvPr>
            <p:ph type="subTitle" idx="1"/>
          </p:nvPr>
        </p:nvSpPr>
        <p:spPr>
          <a:xfrm>
            <a:off x="265500" y="2803075"/>
            <a:ext cx="4045200" cy="1235100"/>
          </a:xfrm>
          <a:prstGeom prst="rect">
            <a:avLst/>
          </a:prstGeom>
        </p:spPr>
        <p:txBody>
          <a:bodyPr lIns="91425" tIns="91425" rIns="91425" bIns="91425" anchor="t" anchorCtr="0">
            <a:noAutofit/>
          </a:bodyPr>
          <a:lstStyle/>
          <a:p>
            <a:pPr lvl="0">
              <a:spcBef>
                <a:spcPts val="0"/>
              </a:spcBef>
              <a:buNone/>
            </a:pPr>
            <a:r>
              <a:rPr lang="en"/>
              <a:t>And Questions? </a:t>
            </a:r>
          </a:p>
        </p:txBody>
      </p:sp>
      <p:sp>
        <p:nvSpPr>
          <p:cNvPr id="169" name="Shape 169"/>
          <p:cNvSpPr txBox="1">
            <a:spLocks noGrp="1"/>
          </p:cNvSpPr>
          <p:nvPr>
            <p:ph type="body" idx="2"/>
          </p:nvPr>
        </p:nvSpPr>
        <p:spPr>
          <a:xfrm>
            <a:off x="4939500" y="724075"/>
            <a:ext cx="3837000" cy="3695100"/>
          </a:xfrm>
          <a:prstGeom prst="rect">
            <a:avLst/>
          </a:prstGeom>
        </p:spPr>
        <p:txBody>
          <a:bodyPr lIns="91425" tIns="91425" rIns="91425" bIns="91425" anchor="ctr" anchorCtr="0">
            <a:noAutofit/>
          </a:bodyPr>
          <a:lstStyle/>
          <a:p>
            <a:pPr lvl="0">
              <a:spcBef>
                <a:spcPts val="0"/>
              </a:spcBef>
              <a:buNone/>
            </a:pPr>
            <a:r>
              <a:rPr lang="en" dirty="0"/>
              <a:t>Research grant awarded to:</a:t>
            </a:r>
          </a:p>
          <a:p>
            <a:pPr lvl="0">
              <a:spcBef>
                <a:spcPts val="0"/>
              </a:spcBef>
              <a:buNone/>
            </a:pPr>
            <a:r>
              <a:rPr lang="en" dirty="0"/>
              <a:t>Frank Rosenzweig labs (UM and </a:t>
            </a:r>
            <a:r>
              <a:rPr lang="en" dirty="0" smtClean="0"/>
              <a:t>GA Tech</a:t>
            </a:r>
            <a:r>
              <a:rPr lang="en" dirty="0"/>
              <a:t>)</a:t>
            </a:r>
          </a:p>
          <a:p>
            <a:pPr lvl="0">
              <a:spcBef>
                <a:spcPts val="0"/>
              </a:spcBef>
              <a:buNone/>
            </a:pPr>
            <a:r>
              <a:rPr lang="en" u="sng" dirty="0">
                <a:solidFill>
                  <a:schemeClr val="hlink"/>
                </a:solidFill>
                <a:hlinkClick r:id="rId3"/>
              </a:rPr>
              <a:t>Matt Herron (UM and GA </a:t>
            </a:r>
            <a:r>
              <a:rPr lang="en" u="sng" dirty="0" smtClean="0">
                <a:solidFill>
                  <a:schemeClr val="hlink"/>
                </a:solidFill>
                <a:hlinkClick r:id="rId3"/>
              </a:rPr>
              <a:t>Tech</a:t>
            </a:r>
            <a:r>
              <a:rPr lang="en" u="sng" dirty="0">
                <a:solidFill>
                  <a:schemeClr val="hlink"/>
                </a:solidFill>
                <a:hlinkClick r:id="rId3"/>
              </a:rPr>
              <a:t>)</a:t>
            </a:r>
          </a:p>
          <a:p>
            <a:pPr lvl="0">
              <a:spcBef>
                <a:spcPts val="0"/>
              </a:spcBef>
              <a:buNone/>
            </a:pPr>
            <a:r>
              <a:rPr lang="en" dirty="0"/>
              <a:t>Gwen Nix, UM lab tech</a:t>
            </a:r>
          </a:p>
          <a:p>
            <a:pPr lvl="0">
              <a:spcBef>
                <a:spcPts val="0"/>
              </a:spcBef>
              <a:buNone/>
            </a:pPr>
            <a:r>
              <a:rPr lang="en" dirty="0"/>
              <a:t>Jared Betz, RL Boyles, Ellen Parchen- teachers</a:t>
            </a:r>
          </a:p>
          <a:p>
            <a:pPr lvl="0">
              <a:spcBef>
                <a:spcPts val="0"/>
              </a:spcBef>
              <a:buNone/>
            </a:pPr>
            <a:r>
              <a:rPr lang="en" dirty="0"/>
              <a:t>Original protocol and support from Vaughn Cooper Labs</a:t>
            </a:r>
          </a:p>
          <a:p>
            <a:pPr lvl="0">
              <a:spcBef>
                <a:spcPts val="0"/>
              </a:spcBef>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a:spcBef>
                <a:spcPts val="0"/>
              </a:spcBef>
              <a:buNone/>
            </a:pPr>
            <a:r>
              <a:rPr lang="en" dirty="0"/>
              <a:t>Our Goals today:</a:t>
            </a:r>
          </a:p>
        </p:txBody>
      </p:sp>
      <p:sp>
        <p:nvSpPr>
          <p:cNvPr id="63" name="Shape 63"/>
          <p:cNvSpPr txBox="1">
            <a:spLocks noGrp="1"/>
          </p:cNvSpPr>
          <p:nvPr>
            <p:ph type="subTitle" idx="1"/>
          </p:nvPr>
        </p:nvSpPr>
        <p:spPr>
          <a:xfrm>
            <a:off x="228600" y="2803075"/>
            <a:ext cx="4045200" cy="1235100"/>
          </a:xfrm>
          <a:prstGeom prst="rect">
            <a:avLst/>
          </a:prstGeom>
        </p:spPr>
        <p:txBody>
          <a:bodyPr lIns="91425" tIns="91425" rIns="91425" bIns="91425" anchor="t" anchorCtr="0">
            <a:noAutofit/>
          </a:bodyPr>
          <a:lstStyle/>
          <a:p>
            <a:pPr lvl="0">
              <a:spcBef>
                <a:spcPts val="0"/>
              </a:spcBef>
              <a:buNone/>
            </a:pPr>
            <a:r>
              <a:rPr lang="en"/>
              <a:t>What will you leave here with:</a:t>
            </a:r>
          </a:p>
        </p:txBody>
      </p:sp>
      <p:sp>
        <p:nvSpPr>
          <p:cNvPr id="64" name="Shape 64"/>
          <p:cNvSpPr txBox="1">
            <a:spLocks noGrp="1"/>
          </p:cNvSpPr>
          <p:nvPr>
            <p:ph type="body" idx="2"/>
          </p:nvPr>
        </p:nvSpPr>
        <p:spPr>
          <a:xfrm>
            <a:off x="4939500" y="514350"/>
            <a:ext cx="3837000" cy="4280725"/>
          </a:xfrm>
          <a:prstGeom prst="rect">
            <a:avLst/>
          </a:prstGeom>
        </p:spPr>
        <p:txBody>
          <a:bodyPr lIns="91425" tIns="91425" rIns="91425" bIns="91425" anchor="ctr" anchorCtr="0">
            <a:noAutofit/>
          </a:bodyPr>
          <a:lstStyle/>
          <a:p>
            <a:pPr lvl="0">
              <a:spcBef>
                <a:spcPts val="0"/>
              </a:spcBef>
              <a:buNone/>
            </a:pPr>
            <a:r>
              <a:rPr lang="en" dirty="0"/>
              <a:t>Today we are going to give you a chance to practice the key skills that will help make </a:t>
            </a:r>
            <a:r>
              <a:rPr lang="en" dirty="0" smtClean="0"/>
              <a:t>this lab activity </a:t>
            </a:r>
            <a:r>
              <a:rPr lang="en" dirty="0"/>
              <a:t>more successful in your classroom.</a:t>
            </a:r>
          </a:p>
          <a:p>
            <a:pPr lvl="0">
              <a:spcBef>
                <a:spcPts val="0"/>
              </a:spcBef>
              <a:buNone/>
            </a:pPr>
            <a:r>
              <a:rPr lang="en" dirty="0"/>
              <a:t>A glimpse of the big and small picture of this project as it relates to your classroom</a:t>
            </a:r>
          </a:p>
          <a:p>
            <a:pPr lvl="0">
              <a:spcBef>
                <a:spcPts val="0"/>
              </a:spcBef>
              <a:buNone/>
            </a:pPr>
            <a:r>
              <a:rPr lang="en" dirty="0"/>
              <a:t>Contacts and how to get materials, and teachers who have done this in their classroom for support ideas.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rot="-5400000">
            <a:off x="-1155000" y="1817150"/>
            <a:ext cx="4488300" cy="1530600"/>
          </a:xfrm>
          <a:prstGeom prst="rect">
            <a:avLst/>
          </a:prstGeom>
        </p:spPr>
        <p:txBody>
          <a:bodyPr lIns="91425" tIns="91425" rIns="91425" bIns="91425" anchor="b" anchorCtr="0">
            <a:noAutofit/>
          </a:bodyPr>
          <a:lstStyle/>
          <a:p>
            <a:pPr lvl="0">
              <a:spcBef>
                <a:spcPts val="0"/>
              </a:spcBef>
              <a:buNone/>
            </a:pPr>
            <a:r>
              <a:rPr lang="en"/>
              <a:t>Our recommendations</a:t>
            </a:r>
          </a:p>
        </p:txBody>
      </p:sp>
      <p:sp>
        <p:nvSpPr>
          <p:cNvPr id="70" name="Shape 70"/>
          <p:cNvSpPr txBox="1">
            <a:spLocks noGrp="1"/>
          </p:cNvSpPr>
          <p:nvPr>
            <p:ph type="subTitle" idx="1"/>
          </p:nvPr>
        </p:nvSpPr>
        <p:spPr>
          <a:xfrm>
            <a:off x="1796150" y="2803075"/>
            <a:ext cx="2514600" cy="1407300"/>
          </a:xfrm>
          <a:prstGeom prst="rect">
            <a:avLst/>
          </a:prstGeom>
        </p:spPr>
        <p:txBody>
          <a:bodyPr lIns="91425" tIns="91425" rIns="91425" bIns="91425" anchor="t" anchorCtr="0">
            <a:noAutofit/>
          </a:bodyPr>
          <a:lstStyle/>
          <a:p>
            <a:pPr lvl="0">
              <a:spcBef>
                <a:spcPts val="0"/>
              </a:spcBef>
              <a:buNone/>
            </a:pPr>
            <a:r>
              <a:rPr lang="en"/>
              <a:t>Start with what works best for you, then build as you go</a:t>
            </a:r>
          </a:p>
        </p:txBody>
      </p:sp>
      <p:sp>
        <p:nvSpPr>
          <p:cNvPr id="71" name="Shape 71"/>
          <p:cNvSpPr txBox="1">
            <a:spLocks noGrp="1"/>
          </p:cNvSpPr>
          <p:nvPr>
            <p:ph type="body" idx="2"/>
          </p:nvPr>
        </p:nvSpPr>
        <p:spPr>
          <a:xfrm>
            <a:off x="4916150" y="583150"/>
            <a:ext cx="3837000" cy="4127700"/>
          </a:xfrm>
          <a:prstGeom prst="rect">
            <a:avLst/>
          </a:prstGeom>
        </p:spPr>
        <p:txBody>
          <a:bodyPr lIns="91425" tIns="91425" rIns="91425" bIns="91425" anchor="ctr" anchorCtr="0">
            <a:noAutofit/>
          </a:bodyPr>
          <a:lstStyle/>
          <a:p>
            <a:pPr lvl="0">
              <a:spcBef>
                <a:spcPts val="0"/>
              </a:spcBef>
              <a:buNone/>
            </a:pPr>
            <a:r>
              <a:rPr lang="en"/>
              <a:t>When you do labs with students, what is your focus? </a:t>
            </a:r>
          </a:p>
          <a:p>
            <a:pPr lvl="0">
              <a:spcBef>
                <a:spcPts val="0"/>
              </a:spcBef>
              <a:buClr>
                <a:schemeClr val="dk1"/>
              </a:buClr>
              <a:buSzPct val="61111"/>
              <a:buFont typeface="Arial"/>
              <a:buNone/>
            </a:pPr>
            <a:r>
              <a:rPr lang="en"/>
              <a:t>- Procedure and lab skills</a:t>
            </a:r>
          </a:p>
          <a:p>
            <a:pPr lvl="0">
              <a:spcBef>
                <a:spcPts val="0"/>
              </a:spcBef>
              <a:buClr>
                <a:schemeClr val="dk1"/>
              </a:buClr>
              <a:buSzPct val="61111"/>
              <a:buFont typeface="Arial"/>
              <a:buNone/>
            </a:pPr>
            <a:r>
              <a:rPr lang="en"/>
              <a:t>- Concepts and analysis of results</a:t>
            </a:r>
          </a:p>
          <a:p>
            <a:pPr lvl="0">
              <a:spcBef>
                <a:spcPts val="0"/>
              </a:spcBef>
              <a:buClr>
                <a:schemeClr val="dk1"/>
              </a:buClr>
              <a:buSzPct val="61111"/>
              <a:buFont typeface="Arial"/>
              <a:buNone/>
            </a:pPr>
            <a:r>
              <a:rPr lang="en"/>
              <a:t>- Inquiry/ design/ and possible mixed results </a:t>
            </a:r>
          </a:p>
          <a:p>
            <a:pPr lvl="0">
              <a:spcBef>
                <a:spcPts val="0"/>
              </a:spcBef>
              <a:buNone/>
            </a:pPr>
            <a:r>
              <a:rPr lang="en"/>
              <a:t>- A glimpse at how long it really takes to do authentic research on major scientific topics</a:t>
            </a:r>
          </a:p>
          <a:p>
            <a:pPr lvl="0">
              <a:spcBef>
                <a:spcPts val="0"/>
              </a:spcBef>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4838100" cy="3938100"/>
          </a:xfrm>
          <a:prstGeom prst="rect">
            <a:avLst/>
          </a:prstGeom>
        </p:spPr>
        <p:txBody>
          <a:bodyPr lIns="91425" tIns="91425" rIns="91425" bIns="91425" anchor="t" anchorCtr="0">
            <a:noAutofit/>
          </a:bodyPr>
          <a:lstStyle/>
          <a:p>
            <a:pPr lvl="0">
              <a:spcBef>
                <a:spcPts val="0"/>
              </a:spcBef>
              <a:buNone/>
            </a:pPr>
            <a:r>
              <a:rPr lang="en" dirty="0"/>
              <a:t>Problem Statement: </a:t>
            </a:r>
            <a:r>
              <a:rPr lang="en" dirty="0">
                <a:solidFill>
                  <a:srgbClr val="0000FF"/>
                </a:solidFill>
              </a:rPr>
              <a:t>What key </a:t>
            </a:r>
            <a:r>
              <a:rPr lang="en" dirty="0" smtClean="0">
                <a:solidFill>
                  <a:srgbClr val="0000FF"/>
                </a:solidFill>
              </a:rPr>
              <a:t>variables prompt </a:t>
            </a:r>
            <a:r>
              <a:rPr lang="en" dirty="0">
                <a:solidFill>
                  <a:srgbClr val="0000FF"/>
                </a:solidFill>
              </a:rPr>
              <a:t>change at the organism level?</a:t>
            </a:r>
          </a:p>
          <a:p>
            <a:pPr lvl="0">
              <a:spcBef>
                <a:spcPts val="0"/>
              </a:spcBef>
              <a:buNone/>
            </a:pPr>
            <a:r>
              <a:rPr lang="en" sz="2400" smtClean="0"/>
              <a:t/>
            </a:r>
            <a:br>
              <a:rPr lang="en" sz="2400" smtClean="0"/>
            </a:br>
            <a:r>
              <a:rPr lang="en" sz="2400" smtClean="0"/>
              <a:t>Clarification</a:t>
            </a:r>
            <a:r>
              <a:rPr lang="en" sz="2400" dirty="0"/>
              <a:t>: </a:t>
            </a:r>
            <a:r>
              <a:rPr lang="en" sz="2000" dirty="0"/>
              <a:t>for this experiment we will be using Pseudomonas fluorescens a single celled organism that have a tendency to form biofilms.  </a:t>
            </a:r>
            <a:r>
              <a:rPr lang="en" sz="2400" dirty="0" smtClean="0"/>
              <a:t/>
            </a:r>
            <a:br>
              <a:rPr lang="en" sz="2400" dirty="0" smtClean="0"/>
            </a:br>
            <a:r>
              <a:rPr lang="en" sz="2400" dirty="0" smtClean="0"/>
              <a:t/>
            </a:r>
            <a:br>
              <a:rPr lang="en" sz="2400" dirty="0" smtClean="0"/>
            </a:br>
            <a:r>
              <a:rPr lang="en" sz="2400" dirty="0" smtClean="0"/>
              <a:t>LacZ+ and LacZ- (</a:t>
            </a:r>
            <a:r>
              <a:rPr lang="en" sz="2000" dirty="0" smtClean="0"/>
              <a:t>related to a gene product that is known to produce metabolic regulatory processes in the cytoplasmic membrane.)</a:t>
            </a:r>
            <a:endParaRPr lang="en" sz="2000" dirty="0"/>
          </a:p>
        </p:txBody>
      </p:sp>
      <p:sp>
        <p:nvSpPr>
          <p:cNvPr id="77" name="Shape 77"/>
          <p:cNvSpPr txBox="1">
            <a:spLocks noGrp="1"/>
          </p:cNvSpPr>
          <p:nvPr>
            <p:ph type="body" idx="1"/>
          </p:nvPr>
        </p:nvSpPr>
        <p:spPr>
          <a:xfrm>
            <a:off x="5436050" y="1152475"/>
            <a:ext cx="3396300" cy="3416400"/>
          </a:xfrm>
          <a:prstGeom prst="rect">
            <a:avLst/>
          </a:prstGeom>
        </p:spPr>
        <p:txBody>
          <a:bodyPr lIns="91425" tIns="91425" rIns="91425" bIns="91425" anchor="t" anchorCtr="0">
            <a:noAutofit/>
          </a:bodyPr>
          <a:lstStyle/>
          <a:p>
            <a:pPr lvl="0">
              <a:spcBef>
                <a:spcPts val="0"/>
              </a:spcBef>
              <a:buNone/>
            </a:pPr>
            <a:r>
              <a:rPr lang="en"/>
              <a:t>What evidence would we need to confirm that an organism has changed and evolved?</a:t>
            </a:r>
          </a:p>
          <a:p>
            <a:pPr lvl="0">
              <a:spcBef>
                <a:spcPts val="0"/>
              </a:spcBef>
              <a:buNone/>
            </a:pPr>
            <a:endParaRPr/>
          </a:p>
          <a:p>
            <a:pPr lvl="0">
              <a:spcBef>
                <a:spcPts val="0"/>
              </a:spcBef>
              <a:buNone/>
            </a:pPr>
            <a:r>
              <a:rPr lang="en"/>
              <a:t>Based on these ideas, List all  possible variables on your lab paper, that might be related to growing bacteria that would allow us to see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7">
                                            <p:txEl>
                                              <p:pRg st="0" end="0"/>
                                            </p:txEl>
                                          </p:spTgt>
                                        </p:tgtEl>
                                        <p:attrNameLst>
                                          <p:attrName>style.visibility</p:attrName>
                                        </p:attrNameLst>
                                      </p:cBhvr>
                                      <p:to>
                                        <p:strVal val="visible"/>
                                      </p:to>
                                    </p:set>
                                    <p:animEffect transition="in" filter="fade">
                                      <p:cBhvr>
                                        <p:cTn id="11" dur="1000"/>
                                        <p:tgtEl>
                                          <p:spTgt spid="7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7">
                                            <p:txEl>
                                              <p:pRg st="1" end="1"/>
                                            </p:txEl>
                                          </p:spTgt>
                                        </p:tgtEl>
                                        <p:attrNameLst>
                                          <p:attrName>style.visibility</p:attrName>
                                        </p:attrNameLst>
                                      </p:cBhvr>
                                      <p:to>
                                        <p:strVal val="visible"/>
                                      </p:to>
                                    </p:set>
                                    <p:animEffect transition="in" filter="fade">
                                      <p:cBhvr>
                                        <p:cTn id="16" dur="1000"/>
                                        <p:tgtEl>
                                          <p:spTgt spid="7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7">
                                            <p:txEl>
                                              <p:pRg st="2" end="2"/>
                                            </p:txEl>
                                          </p:spTgt>
                                        </p:tgtEl>
                                        <p:attrNameLst>
                                          <p:attrName>style.visibility</p:attrName>
                                        </p:attrNameLst>
                                      </p:cBhvr>
                                      <p:to>
                                        <p:strVal val="visible"/>
                                      </p:to>
                                    </p:set>
                                    <p:animEffect transition="in" filter="fade">
                                      <p:cBhvr>
                                        <p:cTn id="21" dur="1000"/>
                                        <p:tgtEl>
                                          <p:spTgt spid="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a:spcBef>
                <a:spcPts val="0"/>
              </a:spcBef>
              <a:buNone/>
            </a:pPr>
            <a:r>
              <a:rPr lang="en" u="sng">
                <a:solidFill>
                  <a:schemeClr val="hlink"/>
                </a:solidFill>
                <a:hlinkClick r:id="rId3"/>
              </a:rPr>
              <a:t>Pre-assessment</a:t>
            </a:r>
          </a:p>
        </p:txBody>
      </p:sp>
      <p:sp>
        <p:nvSpPr>
          <p:cNvPr id="83" name="Shape 83"/>
          <p:cNvSpPr txBox="1">
            <a:spLocks noGrp="1"/>
          </p:cNvSpPr>
          <p:nvPr>
            <p:ph type="subTitle" idx="1"/>
          </p:nvPr>
        </p:nvSpPr>
        <p:spPr>
          <a:xfrm>
            <a:off x="265500" y="2803075"/>
            <a:ext cx="4045200" cy="1235100"/>
          </a:xfrm>
          <a:prstGeom prst="rect">
            <a:avLst/>
          </a:prstGeom>
        </p:spPr>
        <p:txBody>
          <a:bodyPr lIns="91425" tIns="91425" rIns="91425" bIns="91425" anchor="t" anchorCtr="0">
            <a:noAutofit/>
          </a:bodyPr>
          <a:lstStyle/>
          <a:p>
            <a:pPr lvl="0">
              <a:spcBef>
                <a:spcPts val="0"/>
              </a:spcBef>
              <a:buNone/>
            </a:pPr>
            <a:r>
              <a:rPr lang="en"/>
              <a:t>Questions were modified/ adapted for this doc from the </a:t>
            </a:r>
            <a:r>
              <a:rPr lang="en" u="sng">
                <a:solidFill>
                  <a:schemeClr val="hlink"/>
                </a:solidFill>
                <a:hlinkClick r:id="rId4"/>
              </a:rPr>
              <a:t>AAAS site</a:t>
            </a:r>
          </a:p>
        </p:txBody>
      </p:sp>
      <p:sp>
        <p:nvSpPr>
          <p:cNvPr id="84" name="Shape 84"/>
          <p:cNvSpPr txBox="1">
            <a:spLocks noGrp="1"/>
          </p:cNvSpPr>
          <p:nvPr>
            <p:ph type="body" idx="2"/>
          </p:nvPr>
        </p:nvSpPr>
        <p:spPr>
          <a:xfrm>
            <a:off x="4939500" y="724075"/>
            <a:ext cx="3837000" cy="3695100"/>
          </a:xfrm>
          <a:prstGeom prst="rect">
            <a:avLst/>
          </a:prstGeom>
        </p:spPr>
        <p:txBody>
          <a:bodyPr lIns="91425" tIns="91425" rIns="91425" bIns="91425" anchor="ctr" anchorCtr="0">
            <a:noAutofit/>
          </a:bodyPr>
          <a:lstStyle/>
          <a:p>
            <a:pPr lvl="0">
              <a:spcBef>
                <a:spcPts val="0"/>
              </a:spcBef>
              <a:buNone/>
            </a:pPr>
            <a:r>
              <a:rPr lang="en"/>
              <a:t>Let’s take a moment to look at one possible option for how to determine where your students are on the topic of Evolution, Natural Selection, and related ideas.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do you need to know to design an experiment?</a:t>
            </a:r>
          </a:p>
        </p:txBody>
      </p:sp>
      <p:sp>
        <p:nvSpPr>
          <p:cNvPr id="90" name="Shape 90"/>
          <p:cNvSpPr txBox="1">
            <a:spLocks noGrp="1"/>
          </p:cNvSpPr>
          <p:nvPr>
            <p:ph type="body" idx="1"/>
          </p:nvPr>
        </p:nvSpPr>
        <p:spPr>
          <a:xfrm>
            <a:off x="311700" y="1047750"/>
            <a:ext cx="4260300" cy="3521125"/>
          </a:xfrm>
          <a:prstGeom prst="rect">
            <a:avLst/>
          </a:prstGeom>
        </p:spPr>
        <p:txBody>
          <a:bodyPr lIns="91425" tIns="91425" rIns="91425" bIns="91425" anchor="t" anchorCtr="0">
            <a:noAutofit/>
          </a:bodyPr>
          <a:lstStyle/>
          <a:p>
            <a:pPr lvl="0">
              <a:lnSpc>
                <a:spcPct val="100000"/>
              </a:lnSpc>
              <a:spcBef>
                <a:spcPts val="0"/>
              </a:spcBef>
              <a:buNone/>
            </a:pPr>
            <a:r>
              <a:rPr lang="en-US" sz="2000" dirty="0" smtClean="0"/>
              <a:t>Your packet includes parts of the information that was intentionally designed to align with NGSS.</a:t>
            </a:r>
          </a:p>
          <a:p>
            <a:pPr lvl="0">
              <a:lnSpc>
                <a:spcPct val="100000"/>
              </a:lnSpc>
              <a:spcBef>
                <a:spcPts val="0"/>
              </a:spcBef>
              <a:spcAft>
                <a:spcPts val="600"/>
              </a:spcAft>
              <a:buNone/>
            </a:pPr>
            <a:r>
              <a:rPr lang="en" sz="2400" dirty="0" smtClean="0"/>
              <a:t>-</a:t>
            </a:r>
            <a:r>
              <a:rPr lang="en" sz="2000" dirty="0" smtClean="0"/>
              <a:t>Background </a:t>
            </a:r>
            <a:r>
              <a:rPr lang="en" sz="2000" dirty="0"/>
              <a:t>information</a:t>
            </a:r>
          </a:p>
          <a:p>
            <a:pPr lvl="0">
              <a:lnSpc>
                <a:spcPct val="100000"/>
              </a:lnSpc>
              <a:spcBef>
                <a:spcPts val="0"/>
              </a:spcBef>
              <a:spcAft>
                <a:spcPts val="600"/>
              </a:spcAft>
              <a:buNone/>
            </a:pPr>
            <a:r>
              <a:rPr lang="en" sz="2000" dirty="0" smtClean="0"/>
              <a:t>-A </a:t>
            </a:r>
            <a:r>
              <a:rPr lang="en" sz="2000" dirty="0"/>
              <a:t>list of materials </a:t>
            </a:r>
            <a:r>
              <a:rPr lang="en" sz="2000" dirty="0" smtClean="0"/>
              <a:t>needed for activity</a:t>
            </a:r>
            <a:endParaRPr lang="en" sz="2000" dirty="0"/>
          </a:p>
          <a:p>
            <a:pPr lvl="0">
              <a:lnSpc>
                <a:spcPct val="100000"/>
              </a:lnSpc>
              <a:spcBef>
                <a:spcPts val="0"/>
              </a:spcBef>
              <a:spcAft>
                <a:spcPts val="600"/>
              </a:spcAft>
            </a:pPr>
            <a:r>
              <a:rPr lang="en" sz="2000" dirty="0" smtClean="0"/>
              <a:t>-Student and teacher protocols, assessments</a:t>
            </a:r>
          </a:p>
          <a:p>
            <a:pPr lvl="0">
              <a:lnSpc>
                <a:spcPct val="100000"/>
              </a:lnSpc>
              <a:spcBef>
                <a:spcPts val="0"/>
              </a:spcBef>
              <a:spcAft>
                <a:spcPts val="600"/>
              </a:spcAft>
            </a:pPr>
            <a:r>
              <a:rPr lang="en" sz="2000" dirty="0" smtClean="0"/>
              <a:t>- </a:t>
            </a:r>
            <a:r>
              <a:rPr lang="en-US" sz="2000" dirty="0" smtClean="0"/>
              <a:t>A</a:t>
            </a:r>
            <a:r>
              <a:rPr lang="en" sz="2000" dirty="0" smtClean="0"/>
              <a:t> method to get results students can analyze, etc</a:t>
            </a:r>
            <a:endParaRPr lang="en" sz="2000" dirty="0" smtClean="0"/>
          </a:p>
          <a:p>
            <a:pPr lvl="0">
              <a:lnSpc>
                <a:spcPct val="100000"/>
              </a:lnSpc>
              <a:spcBef>
                <a:spcPts val="0"/>
              </a:spcBef>
            </a:pPr>
            <a:endParaRPr lang="en" sz="2400" dirty="0"/>
          </a:p>
        </p:txBody>
      </p:sp>
      <p:sp>
        <p:nvSpPr>
          <p:cNvPr id="91" name="Shape 91"/>
          <p:cNvSpPr txBox="1">
            <a:spLocks noGrp="1"/>
          </p:cNvSpPr>
          <p:nvPr>
            <p:ph type="body" idx="2"/>
          </p:nvPr>
        </p:nvSpPr>
        <p:spPr>
          <a:xfrm>
            <a:off x="4832400" y="1152475"/>
            <a:ext cx="3999900" cy="3676200"/>
          </a:xfrm>
          <a:prstGeom prst="rect">
            <a:avLst/>
          </a:prstGeom>
        </p:spPr>
        <p:txBody>
          <a:bodyPr lIns="91425" tIns="91425" rIns="91425" bIns="91425" anchor="t" anchorCtr="0">
            <a:noAutofit/>
          </a:bodyPr>
          <a:lstStyle/>
          <a:p>
            <a:pPr lvl="0">
              <a:spcBef>
                <a:spcPts val="0"/>
              </a:spcBef>
              <a:buNone/>
            </a:pPr>
            <a:r>
              <a:rPr lang="en" dirty="0"/>
              <a:t>Depending on your experience as a teacher, supplies provided by your school, and students reading level there are many options in how to approach this protocol. </a:t>
            </a:r>
          </a:p>
          <a:p>
            <a:pPr lvl="0">
              <a:spcBef>
                <a:spcPts val="0"/>
              </a:spcBef>
              <a:buNone/>
            </a:pPr>
            <a:r>
              <a:rPr lang="en" dirty="0"/>
              <a:t>Our task at the onset of </a:t>
            </a:r>
            <a:r>
              <a:rPr lang="en" dirty="0" smtClean="0"/>
              <a:t>this</a:t>
            </a:r>
            <a:r>
              <a:rPr lang="en" dirty="0" smtClean="0"/>
              <a:t> </a:t>
            </a:r>
            <a:r>
              <a:rPr lang="en" dirty="0"/>
              <a:t>project, was to take a research based protocol, used only in a small setting with university and expert support, and turn it into a user friendly model for high school students. This included recommendations for lessons, background resources, connection to NGSS standards, assessments, student lab sheets, teacher answer sheets. </a:t>
            </a:r>
          </a:p>
          <a:p>
            <a:pPr lvl="0">
              <a:spcBef>
                <a:spcPts val="0"/>
              </a:spcBef>
              <a:buNone/>
            </a:pPr>
            <a:r>
              <a:rPr lang="en" dirty="0"/>
              <a:t>Which is what brings us here today. </a:t>
            </a:r>
          </a:p>
          <a:p>
            <a:pPr lvl="0">
              <a:spcBef>
                <a:spcPts val="0"/>
              </a:spcBef>
              <a:buNone/>
            </a:pP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04800" y="285750"/>
            <a:ext cx="8520600" cy="572700"/>
          </a:xfrm>
          <a:prstGeom prst="rect">
            <a:avLst/>
          </a:prstGeom>
        </p:spPr>
        <p:txBody>
          <a:bodyPr lIns="91425" tIns="91425" rIns="91425" bIns="91425" anchor="t" anchorCtr="0">
            <a:noAutofit/>
          </a:bodyPr>
          <a:lstStyle/>
          <a:p>
            <a:pPr lvl="0">
              <a:spcBef>
                <a:spcPts val="0"/>
              </a:spcBef>
              <a:buNone/>
            </a:pPr>
            <a:r>
              <a:rPr lang="en" dirty="0"/>
              <a:t>On your Lab sheets:</a:t>
            </a:r>
          </a:p>
        </p:txBody>
      </p:sp>
      <p:sp>
        <p:nvSpPr>
          <p:cNvPr id="97" name="Shape 97"/>
          <p:cNvSpPr txBox="1">
            <a:spLocks noGrp="1"/>
          </p:cNvSpPr>
          <p:nvPr>
            <p:ph type="body" idx="1"/>
          </p:nvPr>
        </p:nvSpPr>
        <p:spPr>
          <a:xfrm>
            <a:off x="311700" y="895350"/>
            <a:ext cx="3999900" cy="4038600"/>
          </a:xfrm>
          <a:prstGeom prst="rect">
            <a:avLst/>
          </a:prstGeom>
        </p:spPr>
        <p:txBody>
          <a:bodyPr lIns="91425" tIns="91425" rIns="91425" bIns="91425" anchor="t" anchorCtr="0">
            <a:noAutofit/>
          </a:bodyPr>
          <a:lstStyle/>
          <a:p>
            <a:pPr marL="457200" lvl="0" indent="-228600">
              <a:spcBef>
                <a:spcPts val="0"/>
              </a:spcBef>
              <a:buChar char="❏"/>
            </a:pPr>
            <a:r>
              <a:rPr lang="en" dirty="0"/>
              <a:t>You already have the problem statement</a:t>
            </a:r>
          </a:p>
          <a:p>
            <a:pPr marL="457200" lvl="0" indent="-228600" rtl="0">
              <a:spcBef>
                <a:spcPts val="0"/>
              </a:spcBef>
              <a:buChar char="❏"/>
            </a:pPr>
            <a:r>
              <a:rPr lang="en" dirty="0"/>
              <a:t>We have listed variables - confer with your table groups to make a complete list </a:t>
            </a:r>
          </a:p>
          <a:p>
            <a:pPr marL="457200" lvl="0" indent="-228600">
              <a:spcBef>
                <a:spcPts val="0"/>
              </a:spcBef>
              <a:buChar char="❏"/>
            </a:pPr>
            <a:r>
              <a:rPr lang="en" dirty="0"/>
              <a:t>Identify which is the IV, DV and controlled </a:t>
            </a:r>
          </a:p>
          <a:p>
            <a:pPr marL="457200" lvl="0" indent="-228600">
              <a:spcBef>
                <a:spcPts val="0"/>
              </a:spcBef>
              <a:buChar char="❏"/>
            </a:pPr>
            <a:r>
              <a:rPr lang="en" dirty="0"/>
              <a:t>Make a list of predicted outcomes based on your current knowledge of single celled organisms/ biofilm builders</a:t>
            </a:r>
          </a:p>
          <a:p>
            <a:pPr lvl="0">
              <a:spcBef>
                <a:spcPts val="0"/>
              </a:spcBef>
              <a:spcAft>
                <a:spcPts val="0"/>
              </a:spcAft>
              <a:buNone/>
            </a:pPr>
            <a:r>
              <a:rPr lang="en" b="1" dirty="0" smtClean="0"/>
              <a:t>Here </a:t>
            </a:r>
            <a:r>
              <a:rPr lang="en" b="1" dirty="0"/>
              <a:t>is what else you need to know:</a:t>
            </a:r>
          </a:p>
          <a:p>
            <a:pPr lvl="0">
              <a:spcBef>
                <a:spcPts val="0"/>
              </a:spcBef>
              <a:spcAft>
                <a:spcPts val="0"/>
              </a:spcAft>
              <a:buNone/>
            </a:pPr>
            <a:r>
              <a:rPr lang="en" dirty="0"/>
              <a:t>Length of experiment</a:t>
            </a:r>
          </a:p>
          <a:p>
            <a:pPr lvl="0" rtl="0">
              <a:spcBef>
                <a:spcPts val="0"/>
              </a:spcBef>
              <a:spcAft>
                <a:spcPts val="0"/>
              </a:spcAft>
              <a:buNone/>
            </a:pPr>
            <a:r>
              <a:rPr lang="en" dirty="0"/>
              <a:t>Growth Media with bead transfers, </a:t>
            </a:r>
          </a:p>
          <a:p>
            <a:pPr lvl="0" rtl="0">
              <a:spcBef>
                <a:spcPts val="0"/>
              </a:spcBef>
              <a:spcAft>
                <a:spcPts val="0"/>
              </a:spcAft>
              <a:buNone/>
            </a:pPr>
            <a:r>
              <a:rPr lang="en" dirty="0"/>
              <a:t>Followed by a dilution series</a:t>
            </a:r>
          </a:p>
          <a:p>
            <a:pPr lvl="0">
              <a:spcBef>
                <a:spcPts val="0"/>
              </a:spcBef>
              <a:spcAft>
                <a:spcPts val="0"/>
              </a:spcAft>
              <a:buNone/>
            </a:pPr>
            <a:r>
              <a:rPr lang="en" dirty="0"/>
              <a:t>Alternate day Plating </a:t>
            </a:r>
          </a:p>
        </p:txBody>
      </p:sp>
      <p:sp>
        <p:nvSpPr>
          <p:cNvPr id="98" name="Shape 98"/>
          <p:cNvSpPr txBox="1">
            <a:spLocks noGrp="1"/>
          </p:cNvSpPr>
          <p:nvPr>
            <p:ph type="body" idx="2"/>
          </p:nvPr>
        </p:nvSpPr>
        <p:spPr>
          <a:xfrm>
            <a:off x="4641975" y="754075"/>
            <a:ext cx="4190400" cy="3814800"/>
          </a:xfrm>
          <a:prstGeom prst="rect">
            <a:avLst/>
          </a:prstGeom>
        </p:spPr>
        <p:txBody>
          <a:bodyPr lIns="91425" tIns="91425" rIns="91425" bIns="91425" anchor="t" anchorCtr="0">
            <a:noAutofit/>
          </a:bodyPr>
          <a:lstStyle/>
          <a:p>
            <a:pPr lvl="0">
              <a:spcBef>
                <a:spcPts val="0"/>
              </a:spcBef>
              <a:buNone/>
            </a:pPr>
            <a:r>
              <a:rPr lang="en" i="1"/>
              <a:t>Students should read the background information and lab sheet protocol before they  </a:t>
            </a:r>
            <a:r>
              <a:rPr lang="en" b="1"/>
              <a:t>Write</a:t>
            </a:r>
            <a:r>
              <a:rPr lang="en" b="1" i="1"/>
              <a:t> </a:t>
            </a:r>
            <a:r>
              <a:rPr lang="en" b="1"/>
              <a:t>a hypothesis</a:t>
            </a:r>
            <a:r>
              <a:rPr lang="en"/>
              <a:t> based on a 5-7 day procedure given the information just shared.  </a:t>
            </a:r>
            <a:r>
              <a:rPr lang="en" i="1"/>
              <a:t>(refer back to the problem statement and variables to address the focus)</a:t>
            </a:r>
          </a:p>
          <a:p>
            <a:pPr lvl="0">
              <a:spcBef>
                <a:spcPts val="0"/>
              </a:spcBef>
              <a:buNone/>
            </a:pPr>
            <a:r>
              <a:rPr lang="en" b="1"/>
              <a:t>Methods</a:t>
            </a:r>
            <a:r>
              <a:rPr lang="en"/>
              <a:t>: on your lab sheet we have broken up these steps based on stations you will visit.</a:t>
            </a:r>
          </a:p>
          <a:p>
            <a:pPr lvl="0">
              <a:spcBef>
                <a:spcPts val="0"/>
              </a:spcBef>
              <a:buClr>
                <a:schemeClr val="dk1"/>
              </a:buClr>
              <a:buSzPct val="78571"/>
              <a:buFont typeface="Arial"/>
              <a:buNone/>
            </a:pPr>
            <a:r>
              <a:rPr lang="en"/>
              <a:t>Please feel free to make notes at each station re: things to remember for your work with students; questions about why; or how you would improve this process for use in your classroom. </a:t>
            </a:r>
          </a:p>
          <a:p>
            <a:pPr lvl="0">
              <a:spcBef>
                <a:spcPts val="0"/>
              </a:spcBef>
              <a:buClr>
                <a:schemeClr val="dk1"/>
              </a:buClr>
              <a:buSzPct val="78571"/>
              <a:buFont typeface="Arial"/>
              <a:buNone/>
            </a:pPr>
            <a:r>
              <a:rPr lang="en"/>
              <a:t>We will have a question and answer time at the end of the practice sessions</a:t>
            </a:r>
          </a:p>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10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10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10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10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fade">
                                      <p:cBhvr>
                                        <p:cTn id="32" dur="10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6" end="6"/>
                                            </p:txEl>
                                          </p:spTgt>
                                        </p:tgtEl>
                                        <p:attrNameLst>
                                          <p:attrName>style.visibility</p:attrName>
                                        </p:attrNameLst>
                                      </p:cBhvr>
                                      <p:to>
                                        <p:strVal val="visible"/>
                                      </p:to>
                                    </p:set>
                                    <p:animEffect transition="in" filter="fade">
                                      <p:cBhvr>
                                        <p:cTn id="37" dur="1000"/>
                                        <p:tgtEl>
                                          <p:spTgt spid="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7">
                                            <p:txEl>
                                              <p:pRg st="7" end="7"/>
                                            </p:txEl>
                                          </p:spTgt>
                                        </p:tgtEl>
                                        <p:attrNameLst>
                                          <p:attrName>style.visibility</p:attrName>
                                        </p:attrNameLst>
                                      </p:cBhvr>
                                      <p:to>
                                        <p:strVal val="visible"/>
                                      </p:to>
                                    </p:set>
                                    <p:animEffect transition="in" filter="fade">
                                      <p:cBhvr>
                                        <p:cTn id="42" dur="1000"/>
                                        <p:tgtEl>
                                          <p:spTgt spid="9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7">
                                            <p:txEl>
                                              <p:pRg st="8" end="8"/>
                                            </p:txEl>
                                          </p:spTgt>
                                        </p:tgtEl>
                                        <p:attrNameLst>
                                          <p:attrName>style.visibility</p:attrName>
                                        </p:attrNameLst>
                                      </p:cBhvr>
                                      <p:to>
                                        <p:strVal val="visible"/>
                                      </p:to>
                                    </p:set>
                                    <p:animEffect transition="in" filter="fade">
                                      <p:cBhvr>
                                        <p:cTn id="47" dur="1000"/>
                                        <p:tgtEl>
                                          <p:spTgt spid="9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8">
                                            <p:txEl>
                                              <p:pRg st="0" end="0"/>
                                            </p:txEl>
                                          </p:spTgt>
                                        </p:tgtEl>
                                        <p:attrNameLst>
                                          <p:attrName>style.visibility</p:attrName>
                                        </p:attrNameLst>
                                      </p:cBhvr>
                                      <p:to>
                                        <p:strVal val="visible"/>
                                      </p:to>
                                    </p:set>
                                    <p:animEffect transition="in" filter="fade">
                                      <p:cBhvr>
                                        <p:cTn id="52" dur="1000"/>
                                        <p:tgtEl>
                                          <p:spTgt spid="9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xEl>
                                              <p:pRg st="1" end="1"/>
                                            </p:txEl>
                                          </p:spTgt>
                                        </p:tgtEl>
                                        <p:attrNameLst>
                                          <p:attrName>style.visibility</p:attrName>
                                        </p:attrNameLst>
                                      </p:cBhvr>
                                      <p:to>
                                        <p:strVal val="visible"/>
                                      </p:to>
                                    </p:set>
                                    <p:animEffect transition="in" filter="fade">
                                      <p:cBhvr>
                                        <p:cTn id="57" dur="1000"/>
                                        <p:tgtEl>
                                          <p:spTgt spid="9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8">
                                            <p:txEl>
                                              <p:pRg st="2" end="2"/>
                                            </p:txEl>
                                          </p:spTgt>
                                        </p:tgtEl>
                                        <p:attrNameLst>
                                          <p:attrName>style.visibility</p:attrName>
                                        </p:attrNameLst>
                                      </p:cBhvr>
                                      <p:to>
                                        <p:strVal val="visible"/>
                                      </p:to>
                                    </p:set>
                                    <p:animEffect transition="in" filter="fade">
                                      <p:cBhvr>
                                        <p:cTn id="62" dur="1000"/>
                                        <p:tgtEl>
                                          <p:spTgt spid="98">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8">
                                            <p:txEl>
                                              <p:pRg st="3" end="3"/>
                                            </p:txEl>
                                          </p:spTgt>
                                        </p:tgtEl>
                                        <p:attrNameLst>
                                          <p:attrName>style.visibility</p:attrName>
                                        </p:attrNameLst>
                                      </p:cBhvr>
                                      <p:to>
                                        <p:strVal val="visible"/>
                                      </p:to>
                                    </p:set>
                                    <p:animEffect transition="in" filter="fade">
                                      <p:cBhvr>
                                        <p:cTn id="67" dur="1000"/>
                                        <p:tgtEl>
                                          <p:spTgt spid="98">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8">
                                            <p:txEl>
                                              <p:pRg st="4" end="4"/>
                                            </p:txEl>
                                          </p:spTgt>
                                        </p:tgtEl>
                                        <p:attrNameLst>
                                          <p:attrName>style.visibility</p:attrName>
                                        </p:attrNameLst>
                                      </p:cBhvr>
                                      <p:to>
                                        <p:strVal val="visible"/>
                                      </p:to>
                                    </p:set>
                                    <p:animEffect transition="in" filter="fade">
                                      <p:cBhvr>
                                        <p:cTn id="72" dur="1000"/>
                                        <p:tgtEl>
                                          <p:spTgt spid="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951300"/>
          </a:xfrm>
          <a:prstGeom prst="rect">
            <a:avLst/>
          </a:prstGeom>
        </p:spPr>
        <p:txBody>
          <a:bodyPr lIns="91425" tIns="91425" rIns="91425" bIns="91425" anchor="t" anchorCtr="0">
            <a:noAutofit/>
          </a:bodyPr>
          <a:lstStyle/>
          <a:p>
            <a:pPr lvl="0">
              <a:spcBef>
                <a:spcPts val="0"/>
              </a:spcBef>
              <a:buNone/>
            </a:pPr>
            <a:r>
              <a:rPr lang="en"/>
              <a:t>Design a procedure based on your Variables and evidence constraints: </a:t>
            </a:r>
          </a:p>
        </p:txBody>
      </p:sp>
      <p:sp>
        <p:nvSpPr>
          <p:cNvPr id="104" name="Shape 104"/>
          <p:cNvSpPr txBox="1">
            <a:spLocks noGrp="1"/>
          </p:cNvSpPr>
          <p:nvPr>
            <p:ph type="body" idx="1"/>
          </p:nvPr>
        </p:nvSpPr>
        <p:spPr>
          <a:xfrm>
            <a:off x="311700" y="1556425"/>
            <a:ext cx="3999900" cy="3416400"/>
          </a:xfrm>
          <a:prstGeom prst="rect">
            <a:avLst/>
          </a:prstGeom>
        </p:spPr>
        <p:txBody>
          <a:bodyPr lIns="91425" tIns="91425" rIns="91425" bIns="91425" anchor="t" anchorCtr="0">
            <a:noAutofit/>
          </a:bodyPr>
          <a:lstStyle/>
          <a:p>
            <a:pPr lvl="0" rtl="0">
              <a:lnSpc>
                <a:spcPct val="100000"/>
              </a:lnSpc>
              <a:spcBef>
                <a:spcPts val="0"/>
              </a:spcBef>
              <a:buNone/>
            </a:pPr>
            <a:r>
              <a:rPr lang="en" sz="1800"/>
              <a:t>What the protocol offers (controls) :</a:t>
            </a:r>
          </a:p>
          <a:p>
            <a:pPr marL="457200" lvl="0" indent="-342900" rtl="0">
              <a:lnSpc>
                <a:spcPct val="100000"/>
              </a:lnSpc>
              <a:spcBef>
                <a:spcPts val="0"/>
              </a:spcBef>
              <a:buSzPct val="100000"/>
              <a:buAutoNum type="arabicParenR"/>
            </a:pPr>
            <a:r>
              <a:rPr lang="en" sz="1800"/>
              <a:t>Controlled process for testing</a:t>
            </a:r>
          </a:p>
          <a:p>
            <a:pPr marL="457200" lvl="0" indent="-342900" rtl="0">
              <a:lnSpc>
                <a:spcPct val="100000"/>
              </a:lnSpc>
              <a:spcBef>
                <a:spcPts val="0"/>
              </a:spcBef>
              <a:buSzPct val="100000"/>
              <a:buAutoNum type="arabicParenR"/>
            </a:pPr>
            <a:r>
              <a:rPr lang="en" sz="1800"/>
              <a:t>Organisms normal requirements</a:t>
            </a:r>
          </a:p>
          <a:p>
            <a:pPr marL="457200" lvl="0" indent="-342900" rtl="0">
              <a:lnSpc>
                <a:spcPct val="100000"/>
              </a:lnSpc>
              <a:spcBef>
                <a:spcPts val="0"/>
              </a:spcBef>
              <a:buSzPct val="100000"/>
              <a:buAutoNum type="arabicParenR"/>
            </a:pPr>
            <a:r>
              <a:rPr lang="en" sz="1800"/>
              <a:t>Repetition of daily procedure</a:t>
            </a:r>
          </a:p>
          <a:p>
            <a:pPr marL="457200" lvl="0" indent="-342900" rtl="0">
              <a:lnSpc>
                <a:spcPct val="100000"/>
              </a:lnSpc>
              <a:spcBef>
                <a:spcPts val="0"/>
              </a:spcBef>
              <a:buSzPct val="100000"/>
              <a:buAutoNum type="arabicParenR"/>
            </a:pPr>
            <a:r>
              <a:rPr lang="en" sz="1800"/>
              <a:t>Background information to connect results to mechanism of change</a:t>
            </a:r>
          </a:p>
          <a:p>
            <a:pPr marL="457200" lvl="0" indent="-342900">
              <a:lnSpc>
                <a:spcPct val="100000"/>
              </a:lnSpc>
              <a:spcBef>
                <a:spcPts val="0"/>
              </a:spcBef>
              <a:buSzPct val="100000"/>
              <a:buAutoNum type="arabicParenR"/>
            </a:pPr>
            <a:r>
              <a:rPr lang="en" sz="1800"/>
              <a:t>Method to gather consistent results</a:t>
            </a:r>
          </a:p>
        </p:txBody>
      </p:sp>
      <p:sp>
        <p:nvSpPr>
          <p:cNvPr id="105" name="Shape 105"/>
          <p:cNvSpPr txBox="1">
            <a:spLocks noGrp="1"/>
          </p:cNvSpPr>
          <p:nvPr>
            <p:ph type="body" idx="2"/>
          </p:nvPr>
        </p:nvSpPr>
        <p:spPr>
          <a:xfrm>
            <a:off x="4832400" y="1152475"/>
            <a:ext cx="3999900" cy="1728900"/>
          </a:xfrm>
          <a:prstGeom prst="rect">
            <a:avLst/>
          </a:prstGeom>
        </p:spPr>
        <p:txBody>
          <a:bodyPr lIns="91425" tIns="91425" rIns="91425" bIns="91425" anchor="t" anchorCtr="0">
            <a:noAutofit/>
          </a:bodyPr>
          <a:lstStyle/>
          <a:p>
            <a:pPr lvl="0">
              <a:spcBef>
                <a:spcPts val="0"/>
              </a:spcBef>
              <a:buNone/>
            </a:pPr>
            <a:r>
              <a:rPr lang="en" sz="1800"/>
              <a:t>What we have provided:</a:t>
            </a:r>
          </a:p>
          <a:p>
            <a:pPr lvl="0">
              <a:spcBef>
                <a:spcPts val="0"/>
              </a:spcBef>
              <a:buNone/>
            </a:pPr>
            <a:r>
              <a:rPr lang="en"/>
              <a:t>This activity offers a starting point, in which teachers and students can develop further inquiry approaches once they have the foundation of methodology and typical results. </a:t>
            </a:r>
          </a:p>
        </p:txBody>
      </p:sp>
      <p:sp>
        <p:nvSpPr>
          <p:cNvPr id="106" name="Shape 106"/>
          <p:cNvSpPr txBox="1"/>
          <p:nvPr/>
        </p:nvSpPr>
        <p:spPr>
          <a:xfrm>
            <a:off x="4614525" y="2971300"/>
            <a:ext cx="4062900" cy="2048400"/>
          </a:xfrm>
          <a:prstGeom prst="rect">
            <a:avLst/>
          </a:prstGeom>
          <a:noFill/>
          <a:ln>
            <a:noFill/>
          </a:ln>
        </p:spPr>
        <p:txBody>
          <a:bodyPr lIns="91425" tIns="91425" rIns="91425" bIns="91425" anchor="t" anchorCtr="0">
            <a:noAutofit/>
          </a:bodyPr>
          <a:lstStyle/>
          <a:p>
            <a:pPr lvl="0">
              <a:spcBef>
                <a:spcPts val="0"/>
              </a:spcBef>
              <a:buNone/>
            </a:pPr>
            <a:r>
              <a:rPr lang="en" sz="1800" b="1"/>
              <a:t>The Inquiry extensions:</a:t>
            </a:r>
          </a:p>
          <a:p>
            <a:pPr lvl="0">
              <a:spcBef>
                <a:spcPts val="0"/>
              </a:spcBef>
              <a:buNone/>
            </a:pPr>
            <a:r>
              <a:rPr lang="en" sz="1800"/>
              <a:t>- student focus on specific questions based on research and results</a:t>
            </a:r>
          </a:p>
          <a:p>
            <a:pPr lvl="0">
              <a:spcBef>
                <a:spcPts val="0"/>
              </a:spcBef>
              <a:buNone/>
            </a:pPr>
            <a:r>
              <a:rPr lang="en" sz="1800"/>
              <a:t>- modification of sample selection by lab groups </a:t>
            </a:r>
          </a:p>
          <a:p>
            <a:pPr lvl="0">
              <a:spcBef>
                <a:spcPts val="0"/>
              </a:spcBef>
              <a:buNone/>
            </a:pPr>
            <a:r>
              <a:rPr lang="en" sz="1800"/>
              <a:t>- modification of solutions for carbon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0" end="0"/>
                                            </p:txEl>
                                          </p:spTgt>
                                        </p:tgtEl>
                                        <p:attrNameLst>
                                          <p:attrName>style.visibility</p:attrName>
                                        </p:attrNameLst>
                                      </p:cBhvr>
                                      <p:to>
                                        <p:strVal val="visible"/>
                                      </p:to>
                                    </p:set>
                                    <p:animEffect transition="in" filter="fade">
                                      <p:cBhvr>
                                        <p:cTn id="12" dur="1000"/>
                                        <p:tgtEl>
                                          <p:spTgt spid="1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animEffect transition="in" filter="fade">
                                      <p:cBhvr>
                                        <p:cTn id="17" dur="1000"/>
                                        <p:tgtEl>
                                          <p:spTgt spid="1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
                                            <p:txEl>
                                              <p:pRg st="2" end="2"/>
                                            </p:txEl>
                                          </p:spTgt>
                                        </p:tgtEl>
                                        <p:attrNameLst>
                                          <p:attrName>style.visibility</p:attrName>
                                        </p:attrNameLst>
                                      </p:cBhvr>
                                      <p:to>
                                        <p:strVal val="visible"/>
                                      </p:to>
                                    </p:set>
                                    <p:animEffect transition="in" filter="fade">
                                      <p:cBhvr>
                                        <p:cTn id="22" dur="1000"/>
                                        <p:tgtEl>
                                          <p:spTgt spid="1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6">
                                            <p:txEl>
                                              <p:pRg st="3" end="3"/>
                                            </p:txEl>
                                          </p:spTgt>
                                        </p:tgtEl>
                                        <p:attrNameLst>
                                          <p:attrName>style.visibility</p:attrName>
                                        </p:attrNameLst>
                                      </p:cBhvr>
                                      <p:to>
                                        <p:strVal val="visible"/>
                                      </p:to>
                                    </p:set>
                                    <p:animEffect transition="in" filter="fade">
                                      <p:cBhvr>
                                        <p:cTn id="27" dur="1000"/>
                                        <p:tgtEl>
                                          <p:spTgt spid="1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a:spcBef>
                <a:spcPts val="0"/>
              </a:spcBef>
              <a:buNone/>
            </a:pPr>
            <a:r>
              <a:rPr lang="en"/>
              <a:t>Stations to practice</a:t>
            </a:r>
          </a:p>
        </p:txBody>
      </p:sp>
      <p:sp>
        <p:nvSpPr>
          <p:cNvPr id="112" name="Shape 112"/>
          <p:cNvSpPr txBox="1">
            <a:spLocks noGrp="1"/>
          </p:cNvSpPr>
          <p:nvPr>
            <p:ph type="subTitle" idx="1"/>
          </p:nvPr>
        </p:nvSpPr>
        <p:spPr>
          <a:xfrm>
            <a:off x="265500" y="2803075"/>
            <a:ext cx="4045200" cy="1235100"/>
          </a:xfrm>
          <a:prstGeom prst="rect">
            <a:avLst/>
          </a:prstGeom>
        </p:spPr>
        <p:txBody>
          <a:bodyPr lIns="91425" tIns="91425" rIns="91425" bIns="91425" anchor="t" anchorCtr="0">
            <a:noAutofit/>
          </a:bodyPr>
          <a:lstStyle/>
          <a:p>
            <a:pPr lvl="0">
              <a:spcBef>
                <a:spcPts val="0"/>
              </a:spcBef>
              <a:buNone/>
            </a:pPr>
            <a:r>
              <a:rPr lang="en"/>
              <a:t>Please visit and try each so you can make notes for your own use in the classroom</a:t>
            </a:r>
          </a:p>
        </p:txBody>
      </p:sp>
      <p:sp>
        <p:nvSpPr>
          <p:cNvPr id="113" name="Shape 113"/>
          <p:cNvSpPr txBox="1">
            <a:spLocks noGrp="1"/>
          </p:cNvSpPr>
          <p:nvPr>
            <p:ph type="body" idx="2"/>
          </p:nvPr>
        </p:nvSpPr>
        <p:spPr>
          <a:xfrm>
            <a:off x="4939500" y="595100"/>
            <a:ext cx="3837000" cy="4165800"/>
          </a:xfrm>
          <a:prstGeom prst="rect">
            <a:avLst/>
          </a:prstGeom>
        </p:spPr>
        <p:txBody>
          <a:bodyPr lIns="91425" tIns="91425" rIns="91425" bIns="91425" anchor="ctr" anchorCtr="0">
            <a:noAutofit/>
          </a:bodyPr>
          <a:lstStyle/>
          <a:p>
            <a:pPr lvl="0">
              <a:spcBef>
                <a:spcPts val="0"/>
              </a:spcBef>
              <a:buNone/>
            </a:pPr>
            <a:r>
              <a:rPr lang="en"/>
              <a:t>Station 1:  transfer Pflu from growth plate to 1st evo tube (Day -1)</a:t>
            </a:r>
          </a:p>
          <a:p>
            <a:pPr lvl="0">
              <a:spcBef>
                <a:spcPts val="0"/>
              </a:spcBef>
              <a:buNone/>
            </a:pPr>
            <a:r>
              <a:rPr lang="en"/>
              <a:t>Station2: sterilization methods (test tube open/close, bead transfer, etc)</a:t>
            </a:r>
          </a:p>
          <a:p>
            <a:pPr lvl="0">
              <a:spcBef>
                <a:spcPts val="0"/>
              </a:spcBef>
              <a:buNone/>
            </a:pPr>
            <a:r>
              <a:rPr lang="en"/>
              <a:t>Station 3: post bead transfer, dilution series practice (Day 0, 2, 4)</a:t>
            </a:r>
          </a:p>
          <a:p>
            <a:pPr lvl="0">
              <a:spcBef>
                <a:spcPts val="0"/>
              </a:spcBef>
              <a:buNone/>
            </a:pPr>
            <a:r>
              <a:rPr lang="en"/>
              <a:t>Station 4: plating dilutions and sealing (Day 0, 2, 4) </a:t>
            </a:r>
          </a:p>
          <a:p>
            <a:pPr lvl="0">
              <a:spcBef>
                <a:spcPts val="0"/>
              </a:spcBef>
              <a:buNone/>
            </a:pPr>
            <a:r>
              <a:rPr lang="en"/>
              <a:t>Station 5: reading/ recording results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2596</Words>
  <Application>Microsoft Office PowerPoint</Application>
  <PresentationFormat>On-screen Show (16:9)</PresentationFormat>
  <Paragraphs>138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simple-light-2</vt:lpstr>
      <vt:lpstr>Teaching Evolution in Action</vt:lpstr>
      <vt:lpstr>Our Goals today:</vt:lpstr>
      <vt:lpstr>Our recommendations</vt:lpstr>
      <vt:lpstr>Problem Statement: What key variables prompt change at the organism level?  Clarification: for this experiment we will be using Pseudomonas fluorescens a single celled organism that have a tendency to form biofilms.    LacZ+ and LacZ- (related to a gene product that is known to produce metabolic regulatory processes in the cytoplasmic membrane.)</vt:lpstr>
      <vt:lpstr>Pre-assessment</vt:lpstr>
      <vt:lpstr>What do you need to know to design an experiment?</vt:lpstr>
      <vt:lpstr>On your Lab sheets:</vt:lpstr>
      <vt:lpstr>Design a procedure based on your Variables and evidence constraints: </vt:lpstr>
      <vt:lpstr>Stations to practice</vt:lpstr>
      <vt:lpstr>PowerPoint Presentation</vt:lpstr>
      <vt:lpstr>And NOW…...</vt:lpstr>
      <vt:lpstr>What to expect: </vt:lpstr>
      <vt:lpstr>How to improve success:</vt:lpstr>
      <vt:lpstr>Microbiology in the High School classroom:</vt:lpstr>
      <vt:lpstr>Where can I get these materials? </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Evolution in Action</dc:title>
  <dc:creator>Ellen M. Parchen</dc:creator>
  <cp:lastModifiedBy>Ellen M. Parchen</cp:lastModifiedBy>
  <cp:revision>6</cp:revision>
  <dcterms:modified xsi:type="dcterms:W3CDTF">2017-03-31T21:53:36Z</dcterms:modified>
</cp:coreProperties>
</file>